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2da9c9efb4a426a" /><Relationship Type="http://schemas.openxmlformats.org/officeDocument/2006/relationships/extended-properties" Target="/docProps/app.xml" Id="R8ef92b4a2dce4e38" /><Relationship Type="http://schemas.openxmlformats.org/officeDocument/2006/relationships/officeDocument" Target="/ppt/presentation.xml" Id="R17346b98bd50449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4b8a769ee44e73"/>
  </p:sldMasterIdLst>
  <p:notesMasterIdLst>
    <p:notesMasterId xmlns:r="http://schemas.openxmlformats.org/officeDocument/2006/relationships" r:id="R735d29eb9fc843d1"/>
  </p:notesMasterIdLst>
  <p:sldIdLst>
    <p:sldId xmlns:r="http://schemas.openxmlformats.org/officeDocument/2006/relationships" id="256" r:id="R4dc85dcd9992406b"/>
    <p:sldId xmlns:r="http://schemas.openxmlformats.org/officeDocument/2006/relationships" id="257" r:id="R643eb16df5d54eb6"/>
    <p:sldId xmlns:r="http://schemas.openxmlformats.org/officeDocument/2006/relationships" id="258" r:id="R274ad228dcd24440"/>
    <p:sldId xmlns:r="http://schemas.openxmlformats.org/officeDocument/2006/relationships" id="259" r:id="R54f18a3ac91c4687"/>
    <p:sldId xmlns:r="http://schemas.openxmlformats.org/officeDocument/2006/relationships" id="260" r:id="R6becf68870c6454d"/>
    <p:sldId xmlns:r="http://schemas.openxmlformats.org/officeDocument/2006/relationships" id="261" r:id="Re886542f8b314cbd"/>
    <p:sldId xmlns:r="http://schemas.openxmlformats.org/officeDocument/2006/relationships" id="262" r:id="R85d71b3167bd4f74"/>
    <p:sldId xmlns:r="http://schemas.openxmlformats.org/officeDocument/2006/relationships" id="263" r:id="Ra70aad7309864bd1"/>
    <p:sldId xmlns:r="http://schemas.openxmlformats.org/officeDocument/2006/relationships" id="264" r:id="R0464bf6f7b2c4ef6"/>
    <p:sldId xmlns:r="http://schemas.openxmlformats.org/officeDocument/2006/relationships" id="265" r:id="R11a88b3c4ebc441b"/>
    <p:sldId xmlns:r="http://schemas.openxmlformats.org/officeDocument/2006/relationships" id="266" r:id="Rb5a6e70f63b44400"/>
    <p:sldId xmlns:r="http://schemas.openxmlformats.org/officeDocument/2006/relationships" id="267" r:id="R1d83e54c2cc84b51"/>
    <p:sldId xmlns:r="http://schemas.openxmlformats.org/officeDocument/2006/relationships" id="268" r:id="R7f79a733a704452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b5957067124cb0" /><Relationship Type="http://schemas.openxmlformats.org/officeDocument/2006/relationships/slideMaster" Target="/ppt/slideMasters/slideMaster1.xml" Id="R1b4b8a769ee44e73" /><Relationship Type="http://schemas.openxmlformats.org/officeDocument/2006/relationships/notesMaster" Target="/ppt/notesMasters/notesMaster1.xml" Id="R735d29eb9fc843d1" /><Relationship Type="http://schemas.openxmlformats.org/officeDocument/2006/relationships/presProps" Target="/ppt/presProps.xml" Id="R918e2857054f4a45" /><Relationship Type="http://schemas.openxmlformats.org/officeDocument/2006/relationships/tableStyles" Target="/ppt/tableStyles.xml" Id="R5924dedc348147fa" /><Relationship Type="http://schemas.openxmlformats.org/officeDocument/2006/relationships/slide" Target="/ppt/slides/slide1.xml" Id="R4dc85dcd9992406b" /><Relationship Type="http://schemas.openxmlformats.org/officeDocument/2006/relationships/slide" Target="/ppt/slides/slide2.xml" Id="R643eb16df5d54eb6" /><Relationship Type="http://schemas.openxmlformats.org/officeDocument/2006/relationships/slide" Target="/ppt/slides/slide3.xml" Id="R274ad228dcd24440" /><Relationship Type="http://schemas.openxmlformats.org/officeDocument/2006/relationships/slide" Target="/ppt/slides/slide4.xml" Id="R54f18a3ac91c4687" /><Relationship Type="http://schemas.openxmlformats.org/officeDocument/2006/relationships/slide" Target="/ppt/slides/slide5.xml" Id="R6becf68870c6454d" /><Relationship Type="http://schemas.openxmlformats.org/officeDocument/2006/relationships/slide" Target="/ppt/slides/slide6.xml" Id="Re886542f8b314cbd" /><Relationship Type="http://schemas.openxmlformats.org/officeDocument/2006/relationships/slide" Target="/ppt/slides/slide7.xml" Id="R85d71b3167bd4f74" /><Relationship Type="http://schemas.openxmlformats.org/officeDocument/2006/relationships/slide" Target="/ppt/slides/slide8.xml" Id="Ra70aad7309864bd1" /><Relationship Type="http://schemas.openxmlformats.org/officeDocument/2006/relationships/slide" Target="/ppt/slides/slide9.xml" Id="R0464bf6f7b2c4ef6" /><Relationship Type="http://schemas.openxmlformats.org/officeDocument/2006/relationships/slide" Target="/ppt/slides/slide10.xml" Id="R11a88b3c4ebc441b" /><Relationship Type="http://schemas.openxmlformats.org/officeDocument/2006/relationships/slide" Target="/ppt/slides/slide11.xml" Id="Rb5a6e70f63b44400" /><Relationship Type="http://schemas.openxmlformats.org/officeDocument/2006/relationships/slide" Target="/ppt/slides/slide12.xml" Id="R1d83e54c2cc84b51" /><Relationship Type="http://schemas.openxmlformats.org/officeDocument/2006/relationships/slide" Target="/ppt/slides/slide13.xml" Id="R7f79a733a704452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7f4f49cae4f465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344724fdb834db8" /><Relationship Type="http://schemas.openxmlformats.org/officeDocument/2006/relationships/notesMaster" Target="/ppt/notesMasters/notesMaster1.xml" Id="R6f6f2a2d4f634dd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76136ee98a4ff3" /><Relationship Type="http://schemas.openxmlformats.org/officeDocument/2006/relationships/notesMaster" Target="/ppt/notesMasters/notesMaster1.xml" Id="R987023baad6940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4c8ace2d0c47f7" /><Relationship Type="http://schemas.openxmlformats.org/officeDocument/2006/relationships/notesMaster" Target="/ppt/notesMasters/notesMaster1.xml" Id="R624b9c2f2a6a4b7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e73f51b1b247ef" /><Relationship Type="http://schemas.openxmlformats.org/officeDocument/2006/relationships/notesMaster" Target="/ppt/notesMasters/notesMaster1.xml" Id="R3effa9a6e39b488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e0416d827874ab6" /><Relationship Type="http://schemas.openxmlformats.org/officeDocument/2006/relationships/notesMaster" Target="/ppt/notesMasters/notesMaster1.xml" Id="R25e28401e02c418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ca7f11612de46db" /><Relationship Type="http://schemas.openxmlformats.org/officeDocument/2006/relationships/notesMaster" Target="/ppt/notesMasters/notesMaster1.xml" Id="R766b706a89a743b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96272a7ff84290" /><Relationship Type="http://schemas.openxmlformats.org/officeDocument/2006/relationships/notesMaster" Target="/ppt/notesMasters/notesMaster1.xml" Id="R753a0d695ea1429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3b5e78ee85e431e" /><Relationship Type="http://schemas.openxmlformats.org/officeDocument/2006/relationships/notesMaster" Target="/ppt/notesMasters/notesMaster1.xml" Id="R867bd09fabf84b3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18318a5a6504e12" /><Relationship Type="http://schemas.openxmlformats.org/officeDocument/2006/relationships/notesMaster" Target="/ppt/notesMasters/notesMaster1.xml" Id="R55ee701358454e6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9d42b2097e4051" /><Relationship Type="http://schemas.openxmlformats.org/officeDocument/2006/relationships/notesMaster" Target="/ppt/notesMasters/notesMaster1.xml" Id="R949967d88c2b4f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733c050eaf94cbc" /><Relationship Type="http://schemas.openxmlformats.org/officeDocument/2006/relationships/notesMaster" Target="/ppt/notesMasters/notesMaster1.xml" Id="R23f21bac6d05461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c52d0d5e6ab4e25" /><Relationship Type="http://schemas.openxmlformats.org/officeDocument/2006/relationships/notesMaster" Target="/ppt/notesMasters/notesMaster1.xml" Id="R5c27464474a64fc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50ca36c564245d6" /><Relationship Type="http://schemas.openxmlformats.org/officeDocument/2006/relationships/notesMaster" Target="/ppt/notesMasters/notesMaster1.xml" Id="Re6d49e20cfa84ee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Abra pela decisão: a pergunta não é qual plataforma tem mais recursos, mas qual reduz mais rápido o risco operacional no ambiente do cliente.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Generated observability topology background, OpenAI image generation for NUVIATECH, 2026-08-30.</a:t>
            </a:r>
          </a:p>
          <a:p xmlns:a="http://schemas.openxmlformats.org/drawingml/2006/main">
            <a:r>
              <a:t>- IBM Instana product page: https://www.ibm.com/products/instana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Enquadre a compra como uma decisão operacional. A plataforma precisa reduzir o caminho entre impacto, dependência e ação — não apenas concentrar painéis.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IBM Docs, About Instana: https://www.ibm.com/docs/en/instana-observability/saas?topic=started-about-instana</a:t>
            </a:r>
          </a:p>
          <a:p xmlns:a="http://schemas.openxmlformats.org/drawingml/2006/main">
            <a:r>
              <a:t>- Generated observability topology background, OpenAI image generation for NUVIATECH, 2026-08-30.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recomendação é deliberadamente condicionada ao perfil. Instana é preferido quando rapidez, simplicidade, um segundo de granularidade e flexibilidade híbrida têm alto peso.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IBM Instana product page: https://www.ibm.com/products/instana</a:t>
            </a:r>
          </a:p>
          <a:p xmlns:a="http://schemas.openxmlformats.org/drawingml/2006/main">
            <a:r>
              <a:t>- IBM Instana pricing Brazil: https://www.ibm.com/br-pt/products/instana/pricing</a:t>
            </a:r>
          </a:p>
          <a:p xmlns:a="http://schemas.openxmlformats.org/drawingml/2006/main">
            <a:r>
              <a:t>- G2 IBM Instana reviews: https://www.g2.com/products/ibm-instana/reviews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Explique o fluxo sem transformar a apresentação em arquitetura detalhada. A promessa operacional é manter o contexto do agente até a investigação.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IBM Docs, About Instana: https://www.ibm.com/docs/en/instana-observability/saas?topic=started-about-instana</a:t>
            </a:r>
          </a:p>
          <a:p xmlns:a="http://schemas.openxmlformats.org/drawingml/2006/main">
            <a:r>
              <a:t>- IBM Docs, agent types: https://www.ibm.com/docs/en/instana-observability/saas?topic=started-instana-agent-types</a:t>
            </a:r>
          </a:p>
          <a:p xmlns:a="http://schemas.openxmlformats.org/drawingml/2006/main">
            <a:r>
              <a:t>- IBM Docs, OpenTelemetry: https://www.ibm.com/docs/en/instana-observability/saas?topic=opentelemetry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Relacione cada vantagem a uma dor operacional. O argumento comercial é que o Instana entrega o equilíbrio mais adequado ao perfil apresentado.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IBM Instana product page: https://www.ibm.com/products/instana</a:t>
            </a:r>
          </a:p>
          <a:p xmlns:a="http://schemas.openxmlformats.org/drawingml/2006/main">
            <a:r>
              <a:t>- IBM Docs, agent types: https://www.ibm.com/docs/en/instana-observability/saas?topic=started-instana-agent-types</a:t>
            </a:r>
          </a:p>
          <a:p xmlns:a="http://schemas.openxmlformats.org/drawingml/2006/main">
            <a:r>
              <a:t>- G2 IBM Instana reviews: https://www.g2.com/products/ibm-instana/reviews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Conecte cada capacidade a um resultado operacional observável. A PoC deve medir tempo, cobertura e sucesso de investigação.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IBM Instana product page: https://www.ibm.com/products/instana</a:t>
            </a:r>
          </a:p>
          <a:p xmlns:a="http://schemas.openxmlformats.org/drawingml/2006/main">
            <a:r>
              <a:t>- IBM Docs, About Instana: https://www.ibm.com/docs/en/instana-observability/saas?topic=started-about-instana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Mantenha a escala começando em zero. Use as notas como sinal de experiência e valide a adoção com operadores reais durante a PoC.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G2 IBM Instana reviews, accessed 2026-08-30: https://www.g2.com/products/ibm-instana/reviews</a:t>
            </a:r>
          </a:p>
          <a:p xmlns:a="http://schemas.openxmlformats.org/drawingml/2006/main">
            <a:r>
              <a:t>- IBM Instana sample sizes — ease of use: 370; setup: 207; administration: 129; support: 320.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Diga explicitamente que o Instana apresenta boa qualidade de atendimento. Separe o que vem de reviews do que vem de um caso publicado pela IBM.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G2 IBM Instana reviews: https://www.g2.com/products/ibm-instana/reviews</a:t>
            </a:r>
          </a:p>
          <a:p xmlns:a="http://schemas.openxmlformats.org/drawingml/2006/main">
            <a:r>
              <a:t>- IBM case study, State of Oregon OIS: https://www.ibm.com/case-studies/state-of-oregon-ois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 modelo Instana é conceitualmente fácil de explicar. Faça o sizing com telemetria realista, crescimento projetado e proposta formal no Brasil.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IBM Instana pricing Brazil, accessed 2026-08-30: https://www.ibm.com/br-pt/products/instana/pricing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Apresente o serviço como parte da proposta de valor: governança e acompanhamento preservam a qualidade da entrega após a implantação.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NUVIATECH service delivery model for IBM Instana, 2026-08-30.</a:t>
            </a:r>
          </a:p>
          <a:p xmlns:a="http://schemas.openxmlformats.org/drawingml/2006/main">
            <a:r>
              <a:t>- IBM Instana product page: https://www.ibm.com/products/instana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 scorecard agrupa dez critérios: 12% tempo até visibilidade, 12% cobertura, 10% dependências, 14% MTTD/RCA, 10% operador, 8% fidelidade, 8% OTel, 8% segurança, 8% operabilidade e 10% TCO.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NUVIATECH proof-of-concept scorecard for IBM Instana, 2026-08-30.</a:t>
            </a:r>
          </a:p>
          <a:p xmlns:a="http://schemas.openxmlformats.org/drawingml/2006/main">
            <a:r>
              <a:t>- IBM official product, documentation and pricing sources listed in the appendix.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Feche com uma decisão concreta: aprovar escopo, responsáveis, baseline e critérios de aceite para uma PoC. Não encerre com uma lista de recursos.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NUVIATECH recommended next step, based on the verified IBM Instana research and PoC scorecard, 2026-08-30.</a:t>
            </a:r>
          </a:p>
          <a:p xmlns:a="http://schemas.openxmlformats.org/drawingml/2006/main">
            <a:r>
              <a:t>- Generated observability topology background, OpenAI image generation for NUVIATECH, 2026-08-30.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Use o apêndice para responder perguntas de origem. Os links completos e as premissas comerciais estão registrados abaixo.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IBM Instana: https://www.ibm.com/products/instana</a:t>
            </a:r>
          </a:p>
          <a:p xmlns:a="http://schemas.openxmlformats.org/drawingml/2006/main">
            <a:r>
              <a:t>- IBM Instana pricing Brazil: https://www.ibm.com/br-pt/products/instana/pricing</a:t>
            </a:r>
          </a:p>
          <a:p xmlns:a="http://schemas.openxmlformats.org/drawingml/2006/main">
            <a:r>
              <a:t>- IBM Docs, About Instana: https://www.ibm.com/docs/en/instana-observability/saas?topic=started-about-instana</a:t>
            </a:r>
          </a:p>
          <a:p xmlns:a="http://schemas.openxmlformats.org/drawingml/2006/main">
            <a:r>
              <a:t>- IBM Docs, agent types: https://www.ibm.com/docs/en/instana-observability/saas?topic=started-instana-agent-types</a:t>
            </a:r>
          </a:p>
          <a:p xmlns:a="http://schemas.openxmlformats.org/drawingml/2006/main">
            <a:r>
              <a:t>- IBM Docs, OpenTelemetry: https://www.ibm.com/docs/en/instana-observability/saas?topic=opentelemetry</a:t>
            </a:r>
          </a:p>
          <a:p xmlns:a="http://schemas.openxmlformats.org/drawingml/2006/main">
            <a:r>
              <a:t>- IBM case study, State of Oregon OIS: https://www.ibm.com/case-studies/state-of-oregon-ois</a:t>
            </a:r>
          </a:p>
          <a:p xmlns:a="http://schemas.openxmlformats.org/drawingml/2006/main">
            <a:r>
              <a:t>- G2 IBM Instana reviews: https://www.g2.com/products/ibm-instana/reviews</a:t>
            </a:r>
          </a:p>
          <a:p xmlns:a="http://schemas.openxmlformats.org/drawingml/2006/main">
            <a:r>
              <a:t>- NUVIATECH proof-of-concept scorecard and service delivery model, 2026-08-30.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504081e1904db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2828c9100ec4c5b" /><Relationship Type="http://schemas.openxmlformats.org/officeDocument/2006/relationships/slideLayout" Target="/ppt/slideLayouts/slideLayout1.xml" Id="R85dde949b33749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dde949b33749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a9242557004abc" /><Relationship Type="http://schemas.openxmlformats.org/officeDocument/2006/relationships/image" Target="/ppt/media/image.jpeg" Id="Re699dc97ca4343f5" /><Relationship Type="http://schemas.openxmlformats.org/officeDocument/2006/relationships/notesSlide" Target="/ppt/notesSlides/notesSlide1.xml" Id="Rc8aad3048daf4c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a8cfcaf253460c" /><Relationship Type="http://schemas.openxmlformats.org/officeDocument/2006/relationships/image" Target="/ppt/media/image2.jpeg" Id="Rc7e1da5323554ddc" /><Relationship Type="http://schemas.openxmlformats.org/officeDocument/2006/relationships/notesSlide" Target="/ppt/notesSlides/notesSlide2.xml" Id="R7e2ef527e9ee48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cf168fff5d4af1" /><Relationship Type="http://schemas.openxmlformats.org/officeDocument/2006/relationships/image" Target="/ppt/media/image.png" Id="R1430b90f08db4f0d" /><Relationship Type="http://schemas.openxmlformats.org/officeDocument/2006/relationships/image" Target="/ppt/media/image.svg" Id="Rce74d1de42ac475c" /><Relationship Type="http://schemas.openxmlformats.org/officeDocument/2006/relationships/notesSlide" Target="/ppt/notesSlides/notesSlide3.xml" Id="Rcec0885501c14f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560e13c2c94716" /><Relationship Type="http://schemas.openxmlformats.org/officeDocument/2006/relationships/notesSlide" Target="/ppt/notesSlides/notesSlide4.xml" Id="Ra6cf27d13933415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77e854fced4c0e" /><Relationship Type="http://schemas.openxmlformats.org/officeDocument/2006/relationships/notesSlide" Target="/ppt/notesSlides/notesSlide5.xml" Id="Rd314f64b25c04c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b73a9aaa6e491e" /><Relationship Type="http://schemas.openxmlformats.org/officeDocument/2006/relationships/notesSlide" Target="/ppt/notesSlides/notesSlide6.xml" Id="R59b27ee6365a427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6ecf8fe3c840ef" /><Relationship Type="http://schemas.openxmlformats.org/officeDocument/2006/relationships/notesSlide" Target="/ppt/notesSlides/notesSlide7.xml" Id="R22ec6651a2564d4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a73a43f32f45d6" /><Relationship Type="http://schemas.openxmlformats.org/officeDocument/2006/relationships/notesSlide" Target="/ppt/notesSlides/notesSlide8.xml" Id="R8eba35ec27e04d7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3e4120dba54d14" /><Relationship Type="http://schemas.openxmlformats.org/officeDocument/2006/relationships/notesSlide" Target="/ppt/notesSlides/notesSlide9.xml" Id="R612d98c64d2a4f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356cc2b8f4aba" /><Relationship Type="http://schemas.openxmlformats.org/officeDocument/2006/relationships/notesSlide" Target="/ppt/notesSlides/notesSlide10.xml" Id="R0fddd2b0c37d4b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7a99aac09c43eb" /><Relationship Type="http://schemas.openxmlformats.org/officeDocument/2006/relationships/notesSlide" Target="/ppt/notesSlides/notesSlide11.xml" Id="R8980ec0eda4b4bf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faa8f0ce8f4ddd" /><Relationship Type="http://schemas.openxmlformats.org/officeDocument/2006/relationships/image" Target="/ppt/media/image3.jpeg" Id="R4aef26a57dcf477b" /><Relationship Type="http://schemas.openxmlformats.org/officeDocument/2006/relationships/notesSlide" Target="/ppt/notesSlides/notesSlide12.xml" Id="Rc305921dc72c402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96f49004b34dc2" /><Relationship Type="http://schemas.openxmlformats.org/officeDocument/2006/relationships/notesSlide" Target="/ppt/notesSlides/notesSlide13.xml" Id="Rb2ef9c0e4fd841b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4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99dc97ca4343f5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itle-dark-field">
            <a:extLst xmlns:a="http://schemas.openxmlformats.org/drawingml/2006/main">
              <a:ext uri="{FF2B5EF4-FFF2-40B4-BE49-F238E27FC236}">
                <a16:creationId xmlns:a16="http://schemas.microsoft.com/office/drawing/2014/main" id="{C722B964-6D0E-4200-A0A0-DC62FB44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905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4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title-accent">
            <a:extLst xmlns:a="http://schemas.openxmlformats.org/drawingml/2006/main">
              <a:ext uri="{FF2B5EF4-FFF2-40B4-BE49-F238E27FC236}">
                <a16:creationId xmlns:a16="http://schemas.microsoft.com/office/drawing/2014/main" id="{E7B5970F-113A-42B2-8140-09510ABF6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4000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itle-brand">
            <a:extLst xmlns:a="http://schemas.openxmlformats.org/drawingml/2006/main">
              <a:ext uri="{FF2B5EF4-FFF2-40B4-BE49-F238E27FC236}">
                <a16:creationId xmlns:a16="http://schemas.microsoft.com/office/drawing/2014/main" id="{D931100E-BDF5-4F71-A73E-393D4C3FC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4476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8CCBFF"/>
                </a:solidFill>
              </a:defRPr>
            </a:pPr>
            <a:r>
              <a:rPr sz="1050" b="1">
                <a:solidFill>
                  <a:srgbClr val="8CCBFF"/>
                </a:solidFill>
              </a:rPr>
              <a:t>NUVIATECH  ×  IBM INSTANA</a:t>
            </a:r>
          </a:p>
        </p:txBody>
      </p:sp>
      <p:sp>
        <p:nvSpPr>
          <p:cNvPr id="5" name="title-main">
            <a:extLst xmlns:a="http://schemas.openxmlformats.org/drawingml/2006/main">
              <a:ext uri="{FF2B5EF4-FFF2-40B4-BE49-F238E27FC236}">
                <a16:creationId xmlns:a16="http://schemas.microsoft.com/office/drawing/2014/main" id="{BBEB0CDA-2FA3-4C5F-AE7D-C0919F32F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049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650" b="1">
                <a:solidFill>
                  <a:srgbClr val="FFFFFF"/>
                </a:solidFill>
              </a:defRPr>
            </a:pPr>
            <a:r>
              <a:rPr sz="4650" b="1">
                <a:solidFill>
                  <a:srgbClr val="FFFFFF"/>
                </a:solidFill>
              </a:rPr>
              <a:t>IBM Instana</a:t>
            </a:r>
          </a:p>
        </p:txBody>
      </p:sp>
      <p:sp>
        <p:nvSpPr>
          <p:cNvPr id="6" name="title-sub">
            <a:extLst xmlns:a="http://schemas.openxmlformats.org/drawingml/2006/main">
              <a:ext uri="{FF2B5EF4-FFF2-40B4-BE49-F238E27FC236}">
                <a16:creationId xmlns:a16="http://schemas.microsoft.com/office/drawing/2014/main" id="{859EEBEC-7FB8-419F-8AC3-FDC88CFE9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05150"/>
            <a:ext cx="4476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56B5FF"/>
                </a:solidFill>
              </a:defRPr>
            </a:pPr>
            <a:r>
              <a:rPr sz="1950" b="1">
                <a:solidFill>
                  <a:srgbClr val="56B5FF"/>
                </a:solidFill>
              </a:rPr>
              <a:t>A melhor alternativa para observabilidade ágil e híbrida</a:t>
            </a:r>
          </a:p>
        </p:txBody>
      </p:sp>
      <p:sp>
        <p:nvSpPr>
          <p:cNvPr id="7" name="title-context">
            <a:extLst xmlns:a="http://schemas.openxmlformats.org/drawingml/2006/main">
              <a:ext uri="{FF2B5EF4-FFF2-40B4-BE49-F238E27FC236}">
                <a16:creationId xmlns:a16="http://schemas.microsoft.com/office/drawing/2014/main" id="{28DC7680-21E6-483D-9BF9-645EA5D25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76850"/>
            <a:ext cx="457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8C9DC"/>
                </a:solidFill>
              </a:defRPr>
            </a:pPr>
            <a:r>
              <a:rPr sz="1200" b="0">
                <a:solidFill>
                  <a:srgbClr val="B8C9DC"/>
                </a:solidFill>
              </a:rPr>
              <a:t>Apresentação técnica e comercial · 30 de agosto de 2026</a:t>
            </a:r>
          </a:p>
        </p:txBody>
      </p:sp>
      <p:sp>
        <p:nvSpPr>
          <p:cNvPr id="8" name="title-disclosure">
            <a:extLst xmlns:a="http://schemas.openxmlformats.org/drawingml/2006/main">
              <a:ext uri="{FF2B5EF4-FFF2-40B4-BE49-F238E27FC236}">
                <a16:creationId xmlns:a16="http://schemas.microsoft.com/office/drawing/2014/main" id="{E21E4F18-E6B8-4FFF-BD91-8A94EF18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8197B3"/>
                </a:solidFill>
              </a:defRPr>
            </a:pPr>
            <a:r>
              <a:rPr sz="975" b="0">
                <a:solidFill>
                  <a:srgbClr val="8197B3"/>
                </a:solidFill>
              </a:rPr>
              <a:t>Recomendação condicionada ao perfil e validada por PoC.</a:t>
            </a:r>
          </a:p>
        </p:txBody>
      </p:sp>
    </p:spTree>
    <p:extLst>
      <p:ext uri="{BB962C8B-B14F-4D97-AF65-F5344CB8AC3E}">
        <p14:creationId xmlns:p14="http://schemas.microsoft.com/office/powerpoint/2010/main" val="17927328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7e1da5323554ddc"/>
          <a:srcRect xmlns:a="http://schemas.openxmlformats.org/drawingml/2006/main" l="29677" t="0" r="2967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eyebrow-rule-Decisão de observabilidade">
            <a:extLst xmlns:a="http://schemas.openxmlformats.org/drawingml/2006/main">
              <a:ext uri="{FF2B5EF4-FFF2-40B4-BE49-F238E27FC236}">
                <a16:creationId xmlns:a16="http://schemas.microsoft.com/office/drawing/2014/main" id="{824AF5AB-613B-4732-B18B-3B1DB223E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eyebrow-Decisão de observabilidade">
            <a:extLst xmlns:a="http://schemas.openxmlformats.org/drawingml/2006/main">
              <a:ext uri="{FF2B5EF4-FFF2-40B4-BE49-F238E27FC236}">
                <a16:creationId xmlns:a16="http://schemas.microsoft.com/office/drawing/2014/main" id="{6235F140-5E2D-4718-B390-D2CEA890E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DECISÃO DE OBSERVABILIDADE</a:t>
            </a:r>
          </a:p>
        </p:txBody>
      </p:sp>
      <p:sp>
        <p:nvSpPr>
          <p:cNvPr id="4" name="title-O problema não é falta de dashboards">
            <a:extLst xmlns:a="http://schemas.openxmlformats.org/drawingml/2006/main">
              <a:ext uri="{FF2B5EF4-FFF2-40B4-BE49-F238E27FC236}">
                <a16:creationId xmlns:a16="http://schemas.microsoft.com/office/drawing/2014/main" id="{3771D224-816B-41E1-87EE-861BCD249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243F"/>
                </a:solidFill>
              </a:defRPr>
            </a:pPr>
            <a:r>
              <a:rPr sz="3000" b="1">
                <a:solidFill>
                  <a:srgbClr val="10243F"/>
                </a:solidFill>
              </a:rPr>
              <a:t>O problema não é falta de dashboards</a:t>
            </a:r>
          </a:p>
        </p:txBody>
      </p:sp>
      <p:sp>
        <p:nvSpPr>
          <p:cNvPr id="5" name="subtitle-O problema não é falta de dashboards">
            <a:extLst xmlns:a="http://schemas.openxmlformats.org/drawingml/2006/main">
              <a:ext uri="{FF2B5EF4-FFF2-40B4-BE49-F238E27FC236}">
                <a16:creationId xmlns:a16="http://schemas.microsoft.com/office/drawing/2014/main" id="{698DFEBB-3C2F-46E9-95CE-7A9091CA4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É a distância entre um sintoma percebido e a causa que a equipe consegue provar.</a:t>
            </a:r>
          </a:p>
        </p:txBody>
      </p:sp>
      <p:sp>
        <p:nvSpPr>
          <p:cNvPr id="6" name="problem-statement">
            <a:extLst xmlns:a="http://schemas.openxmlformats.org/drawingml/2006/main">
              <a:ext uri="{FF2B5EF4-FFF2-40B4-BE49-F238E27FC236}">
                <a16:creationId xmlns:a16="http://schemas.microsoft.com/office/drawing/2014/main" id="{8F15EF9C-84D3-4C7F-AE92-43AF6670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5810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10243F"/>
                </a:solidFill>
              </a:defRPr>
            </a:pPr>
            <a:r>
              <a:rPr sz="1800" b="0">
                <a:solidFill>
                  <a:srgbClr val="10243F"/>
                </a:solidFill>
              </a:rPr>
              <a:t>Ambientes híbridos combinam aplicações, APIs, filas, bancos, Kubernetes, cloud e infraestrutura. Quando a telemetria chega fragmentada, o tempo de investigação cresce e o incidente vira uma disputa entre times.</a:t>
            </a:r>
          </a:p>
        </p:txBody>
      </p:sp>
      <p:sp>
        <p:nvSpPr>
          <p:cNvPr id="7" name="bullet-72-438">
            <a:extLst xmlns:a="http://schemas.openxmlformats.org/drawingml/2006/main">
              <a:ext uri="{FF2B5EF4-FFF2-40B4-BE49-F238E27FC236}">
                <a16:creationId xmlns:a16="http://schemas.microsoft.com/office/drawing/2014/main" id="{1A0B38C4-BAEC-4369-A077-BEB806554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576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bullet-text-72-438">
            <a:extLst xmlns:a="http://schemas.openxmlformats.org/drawingml/2006/main">
              <a:ext uri="{FF2B5EF4-FFF2-40B4-BE49-F238E27FC236}">
                <a16:creationId xmlns:a16="http://schemas.microsoft.com/office/drawing/2014/main" id="{E06DA1DB-B376-4245-85E1-BA63DC747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171950"/>
            <a:ext cx="556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Descobrir dependências automaticamente</a:t>
            </a:r>
          </a:p>
        </p:txBody>
      </p:sp>
      <p:sp>
        <p:nvSpPr>
          <p:cNvPr id="9" name="bullet-72-486">
            <a:extLst xmlns:a="http://schemas.openxmlformats.org/drawingml/2006/main">
              <a:ext uri="{FF2B5EF4-FFF2-40B4-BE49-F238E27FC236}">
                <a16:creationId xmlns:a16="http://schemas.microsoft.com/office/drawing/2014/main" id="{12BB9D52-EF20-4AC6-97F5-59B204F5B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bullet-text-72-486">
            <a:extLst xmlns:a="http://schemas.openxmlformats.org/drawingml/2006/main">
              <a:ext uri="{FF2B5EF4-FFF2-40B4-BE49-F238E27FC236}">
                <a16:creationId xmlns:a16="http://schemas.microsoft.com/office/drawing/2014/main" id="{2D6B3C62-2731-4F73-B4B1-31F6AB8C6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629150"/>
            <a:ext cx="556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Preservar contexto entre aplicação e infraestrutura</a:t>
            </a:r>
          </a:p>
        </p:txBody>
      </p:sp>
      <p:sp>
        <p:nvSpPr>
          <p:cNvPr id="11" name="bullet-72-534">
            <a:extLst xmlns:a="http://schemas.openxmlformats.org/drawingml/2006/main">
              <a:ext uri="{FF2B5EF4-FFF2-40B4-BE49-F238E27FC236}">
                <a16:creationId xmlns:a16="http://schemas.microsoft.com/office/drawing/2014/main" id="{7B72821D-4690-41D8-A55D-7E4692AD9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720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bullet-text-72-534">
            <a:extLst xmlns:a="http://schemas.openxmlformats.org/drawingml/2006/main">
              <a:ext uri="{FF2B5EF4-FFF2-40B4-BE49-F238E27FC236}">
                <a16:creationId xmlns:a16="http://schemas.microsoft.com/office/drawing/2014/main" id="{86125439-AFB0-43BF-92CA-AEAD452C8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086350"/>
            <a:ext cx="556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Detectar eventos rápidos e intermitentes</a:t>
            </a:r>
          </a:p>
        </p:txBody>
      </p:sp>
      <p:sp>
        <p:nvSpPr>
          <p:cNvPr id="13" name="bullet-72-582">
            <a:extLst xmlns:a="http://schemas.openxmlformats.org/drawingml/2006/main">
              <a:ext uri="{FF2B5EF4-FFF2-40B4-BE49-F238E27FC236}">
                <a16:creationId xmlns:a16="http://schemas.microsoft.com/office/drawing/2014/main" id="{F8D98011-F7AF-40BE-824C-6328A0D86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292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bullet-text-72-582">
            <a:extLst xmlns:a="http://schemas.openxmlformats.org/drawingml/2006/main">
              <a:ext uri="{FF2B5EF4-FFF2-40B4-BE49-F238E27FC236}">
                <a16:creationId xmlns:a16="http://schemas.microsoft.com/office/drawing/2014/main" id="{0A7411AD-EC3C-4233-8B0D-88B19DB9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543550"/>
            <a:ext cx="55626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Operar sem criar outra plataforma complexa</a:t>
            </a:r>
          </a:p>
        </p:txBody>
      </p:sp>
      <p:sp>
        <p:nvSpPr>
          <p:cNvPr id="15" name="footer-line-2">
            <a:extLst xmlns:a="http://schemas.openxmlformats.org/drawingml/2006/main">
              <a:ext uri="{FF2B5EF4-FFF2-40B4-BE49-F238E27FC236}">
                <a16:creationId xmlns:a16="http://schemas.microsoft.com/office/drawing/2014/main" id="{4A31AB66-5469-4EA5-9BFF-18AE68AE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footer-brand-2">
            <a:extLst xmlns:a="http://schemas.openxmlformats.org/drawingml/2006/main">
              <a:ext uri="{FF2B5EF4-FFF2-40B4-BE49-F238E27FC236}">
                <a16:creationId xmlns:a16="http://schemas.microsoft.com/office/drawing/2014/main" id="{966EFC0B-D7F5-4A6C-B012-F0BDF93B5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8190A3"/>
                </a:solidFill>
              </a:defRPr>
            </a:pPr>
            <a:r>
              <a:rPr sz="750" b="1">
                <a:solidFill>
                  <a:srgbClr val="8190A3"/>
                </a:solidFill>
              </a:rPr>
              <a:t>NUVIATECH  ·  IBM INSTANA  ·  OBSERVABILIDADE</a:t>
            </a:r>
          </a:p>
        </p:txBody>
      </p:sp>
      <p:sp>
        <p:nvSpPr>
          <p:cNvPr id="17" name="footer-page-2">
            <a:extLst xmlns:a="http://schemas.openxmlformats.org/drawingml/2006/main">
              <a:ext uri="{FF2B5EF4-FFF2-40B4-BE49-F238E27FC236}">
                <a16:creationId xmlns:a16="http://schemas.microsoft.com/office/drawing/2014/main" id="{EB8674BC-7964-49E6-AB08-107DBAC2D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478FF"/>
                </a:solidFill>
              </a:defRPr>
            </a:pPr>
            <a:r>
              <a:rPr sz="750" b="1">
                <a:solidFill>
                  <a:srgbClr val="1478F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92626560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eyebrow-rule-Recomendação NUVIATECH">
            <a:extLst xmlns:a="http://schemas.openxmlformats.org/drawingml/2006/main">
              <a:ext uri="{FF2B5EF4-FFF2-40B4-BE49-F238E27FC236}">
                <a16:creationId xmlns:a16="http://schemas.microsoft.com/office/drawing/2014/main" id="{6B17EB9A-4D46-432C-A448-F78F977B5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Recomendação NUVIATECH">
            <a:extLst xmlns:a="http://schemas.openxmlformats.org/drawingml/2006/main">
              <a:ext uri="{FF2B5EF4-FFF2-40B4-BE49-F238E27FC236}">
                <a16:creationId xmlns:a16="http://schemas.microsoft.com/office/drawing/2014/main" id="{A8C794E6-8854-4888-ABAF-8B2E49AA5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RECOMENDAÇÃO NUVIATECH</a:t>
            </a:r>
          </a:p>
        </p:txBody>
      </p:sp>
      <p:sp>
        <p:nvSpPr>
          <p:cNvPr id="3" name="title-Instana é a melhor alternativa para este perfil">
            <a:extLst xmlns:a="http://schemas.openxmlformats.org/drawingml/2006/main">
              <a:ext uri="{FF2B5EF4-FFF2-40B4-BE49-F238E27FC236}">
                <a16:creationId xmlns:a16="http://schemas.microsoft.com/office/drawing/2014/main" id="{CACEA620-2358-4AF9-AED6-33F18918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243F"/>
                </a:solidFill>
              </a:defRPr>
            </a:pPr>
            <a:r>
              <a:rPr sz="3000" b="1">
                <a:solidFill>
                  <a:srgbClr val="10243F"/>
                </a:solidFill>
              </a:rPr>
              <a:t>Instana é a melhor alternativa para este perfil</a:t>
            </a:r>
          </a:p>
        </p:txBody>
      </p:sp>
      <p:sp>
        <p:nvSpPr>
          <p:cNvPr id="4" name="subtitle-Instana é a melhor alternativa para este perfil">
            <a:extLst xmlns:a="http://schemas.openxmlformats.org/drawingml/2006/main">
              <a:ext uri="{FF2B5EF4-FFF2-40B4-BE49-F238E27FC236}">
                <a16:creationId xmlns:a16="http://schemas.microsoft.com/office/drawing/2014/main" id="{BDD4A7D6-99B3-4D3D-B21D-E00834A7B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Equipes enxutas, aplicações críticas, ambientes híbridos e prioridade em rapidez operacional.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30b90f08db4f0d">
            <a:extLst>
              <a:ext uri="{96DAC541-7B7A-43D3-8B79-37D633B846F1}">
                <asvg:svgBlip xmlns:asvg="http://schemas.microsoft.com/office/drawing/2016/SVG/main" r:embed="Rce74d1de42ac475c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10077450" y="361950"/>
            <a:ext cx="1428750" cy="571500"/>
          </a:xfrm>
          <a:prstGeom xmlns:a="http://schemas.openxmlformats.org/drawingml/2006/main" prst="rect">
            <a:avLst/>
          </a:prstGeom>
        </p:spPr>
      </p:pic>
      <p:sp>
        <p:nvSpPr>
          <p:cNvPr id="6" name="recommendation-field">
            <a:extLst xmlns:a="http://schemas.openxmlformats.org/drawingml/2006/main">
              <a:ext uri="{FF2B5EF4-FFF2-40B4-BE49-F238E27FC236}">
                <a16:creationId xmlns:a16="http://schemas.microsoft.com/office/drawing/2014/main" id="{05FBC91A-3E1F-4698-8A6B-04C019C2E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953000" cy="314325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0614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recommendation-quote">
            <a:extLst xmlns:a="http://schemas.openxmlformats.org/drawingml/2006/main">
              <a:ext uri="{FF2B5EF4-FFF2-40B4-BE49-F238E27FC236}">
                <a16:creationId xmlns:a16="http://schemas.microsoft.com/office/drawing/2014/main" id="{FE24AA98-7D60-45D2-A760-760A5B38D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914650"/>
            <a:ext cx="421005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</a:defRPr>
            </a:pPr>
            <a:r>
              <a:rPr sz="2550" b="1">
                <a:solidFill>
                  <a:srgbClr val="FFFFFF"/>
                </a:solidFill>
              </a:rPr>
              <a:t>“Menos fricção para enxergar o ambiente; mais contexto para decidir.”</a:t>
            </a:r>
          </a:p>
        </p:txBody>
      </p:sp>
      <p:sp>
        <p:nvSpPr>
          <p:cNvPr id="8" name="recommendation-fit">
            <a:extLst xmlns:a="http://schemas.openxmlformats.org/drawingml/2006/main">
              <a:ext uri="{FF2B5EF4-FFF2-40B4-BE49-F238E27FC236}">
                <a16:creationId xmlns:a16="http://schemas.microsoft.com/office/drawing/2014/main" id="{0309A0A3-F9A8-4FAC-A316-904FE0EBF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52950"/>
            <a:ext cx="4000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8CCBFF"/>
                </a:solidFill>
              </a:defRPr>
            </a:pPr>
            <a:r>
              <a:rPr sz="1275" b="0">
                <a:solidFill>
                  <a:srgbClr val="8CCBFF"/>
                </a:solidFill>
              </a:rPr>
              <a:t>Hipótese de decisão: IBM Instana</a:t>
            </a:r>
          </a:p>
          <a:p xmlns:a="http://schemas.openxmlformats.org/drawingml/2006/main">
            <a:pPr algn="l">
              <a:defRPr sz="1275" b="0">
                <a:solidFill>
                  <a:srgbClr val="8CCBFF"/>
                </a:solidFill>
              </a:defRPr>
            </a:pPr>
            <a:r>
              <a:rPr sz="1275" b="0">
                <a:solidFill>
                  <a:srgbClr val="8CCBFF"/>
                </a:solidFill>
              </a:rPr>
              <a:t>Confirmação: prova de conceito mensurável</a:t>
            </a:r>
          </a:p>
        </p:txBody>
      </p:sp>
      <p:sp>
        <p:nvSpPr>
          <p:cNvPr id="9" name="reason-number-01">
            <a:extLst xmlns:a="http://schemas.openxmlformats.org/drawingml/2006/main">
              <a:ext uri="{FF2B5EF4-FFF2-40B4-BE49-F238E27FC236}">
                <a16:creationId xmlns:a16="http://schemas.microsoft.com/office/drawing/2014/main" id="{DE96AC13-2816-43E6-BFE4-D3425D0B4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4003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01</a:t>
            </a:r>
          </a:p>
        </p:txBody>
      </p:sp>
      <p:sp>
        <p:nvSpPr>
          <p:cNvPr id="10" name="reason-title-01">
            <a:extLst xmlns:a="http://schemas.openxmlformats.org/drawingml/2006/main">
              <a:ext uri="{FF2B5EF4-FFF2-40B4-BE49-F238E27FC236}">
                <a16:creationId xmlns:a16="http://schemas.microsoft.com/office/drawing/2014/main" id="{50941753-0676-496D-94EA-F22E2C789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3622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243F"/>
                </a:solidFill>
              </a:defRPr>
            </a:pPr>
            <a:r>
              <a:rPr sz="1650" b="1">
                <a:solidFill>
                  <a:srgbClr val="10243F"/>
                </a:solidFill>
              </a:rPr>
              <a:t>Visibilidade rápida</a:t>
            </a:r>
          </a:p>
        </p:txBody>
      </p:sp>
      <p:sp>
        <p:nvSpPr>
          <p:cNvPr id="11" name="reason-body-01">
            <a:extLst xmlns:a="http://schemas.openxmlformats.org/drawingml/2006/main">
              <a:ext uri="{FF2B5EF4-FFF2-40B4-BE49-F238E27FC236}">
                <a16:creationId xmlns:a16="http://schemas.microsoft.com/office/drawing/2014/main" id="{C23C0548-7D60-463A-B0D7-1EBA61B68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6670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657C"/>
                </a:solidFill>
              </a:defRPr>
            </a:pPr>
            <a:r>
              <a:rPr sz="1125" b="0">
                <a:solidFill>
                  <a:srgbClr val="52657C"/>
                </a:solidFill>
              </a:rPr>
              <a:t>Descoberta, sensores e mapeamento automáticos.</a:t>
            </a:r>
          </a:p>
        </p:txBody>
      </p:sp>
      <p:sp>
        <p:nvSpPr>
          <p:cNvPr id="12" name="reason-rule-01">
            <a:extLst xmlns:a="http://schemas.openxmlformats.org/drawingml/2006/main">
              <a:ext uri="{FF2B5EF4-FFF2-40B4-BE49-F238E27FC236}">
                <a16:creationId xmlns:a16="http://schemas.microsoft.com/office/drawing/2014/main" id="{E84C084D-A9CE-41A5-897C-AC955DBE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067050"/>
            <a:ext cx="4667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reason-number-02">
            <a:extLst xmlns:a="http://schemas.openxmlformats.org/drawingml/2006/main">
              <a:ext uri="{FF2B5EF4-FFF2-40B4-BE49-F238E27FC236}">
                <a16:creationId xmlns:a16="http://schemas.microsoft.com/office/drawing/2014/main" id="{1261CCFF-9C22-44E6-9E9F-103420506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813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02</a:t>
            </a:r>
          </a:p>
        </p:txBody>
      </p:sp>
      <p:sp>
        <p:nvSpPr>
          <p:cNvPr id="14" name="reason-title-02">
            <a:extLst xmlns:a="http://schemas.openxmlformats.org/drawingml/2006/main">
              <a:ext uri="{FF2B5EF4-FFF2-40B4-BE49-F238E27FC236}">
                <a16:creationId xmlns:a16="http://schemas.microsoft.com/office/drawing/2014/main" id="{152657B6-62DA-4391-A2D1-0F3FF469B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1432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243F"/>
                </a:solidFill>
              </a:defRPr>
            </a:pPr>
            <a:r>
              <a:rPr sz="1650" b="1">
                <a:solidFill>
                  <a:srgbClr val="10243F"/>
                </a:solidFill>
              </a:rPr>
              <a:t>Fidelidade de 1 segundo</a:t>
            </a:r>
          </a:p>
        </p:txBody>
      </p:sp>
      <p:sp>
        <p:nvSpPr>
          <p:cNvPr id="15" name="reason-body-02">
            <a:extLst xmlns:a="http://schemas.openxmlformats.org/drawingml/2006/main">
              <a:ext uri="{FF2B5EF4-FFF2-40B4-BE49-F238E27FC236}">
                <a16:creationId xmlns:a16="http://schemas.microsoft.com/office/drawing/2014/main" id="{D78F5DC3-182D-429A-BB34-6ED8E311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44805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657C"/>
                </a:solidFill>
              </a:defRPr>
            </a:pPr>
            <a:r>
              <a:rPr sz="1125" b="0">
                <a:solidFill>
                  <a:srgbClr val="52657C"/>
                </a:solidFill>
              </a:rPr>
              <a:t>Detalhe para picos e falhas intermitentes.</a:t>
            </a:r>
          </a:p>
        </p:txBody>
      </p:sp>
      <p:sp>
        <p:nvSpPr>
          <p:cNvPr id="16" name="reason-rule-02">
            <a:extLst xmlns:a="http://schemas.openxmlformats.org/drawingml/2006/main">
              <a:ext uri="{FF2B5EF4-FFF2-40B4-BE49-F238E27FC236}">
                <a16:creationId xmlns:a16="http://schemas.microsoft.com/office/drawing/2014/main" id="{3E85F8CE-0692-4991-937F-D52F99B5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848100"/>
            <a:ext cx="4667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reason-number-03">
            <a:extLst xmlns:a="http://schemas.openxmlformats.org/drawingml/2006/main">
              <a:ext uri="{FF2B5EF4-FFF2-40B4-BE49-F238E27FC236}">
                <a16:creationId xmlns:a16="http://schemas.microsoft.com/office/drawing/2014/main" id="{78FB9975-6710-4D18-9D45-5BBF74B54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624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03</a:t>
            </a:r>
          </a:p>
        </p:txBody>
      </p:sp>
      <p:sp>
        <p:nvSpPr>
          <p:cNvPr id="18" name="reason-title-03">
            <a:extLst xmlns:a="http://schemas.openxmlformats.org/drawingml/2006/main">
              <a:ext uri="{FF2B5EF4-FFF2-40B4-BE49-F238E27FC236}">
                <a16:creationId xmlns:a16="http://schemas.microsoft.com/office/drawing/2014/main" id="{F56D1BAC-1D75-4C68-B6B0-729719D21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9243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243F"/>
                </a:solidFill>
              </a:defRPr>
            </a:pPr>
            <a:r>
              <a:rPr sz="1650" b="1">
                <a:solidFill>
                  <a:srgbClr val="10243F"/>
                </a:solidFill>
              </a:rPr>
              <a:t>Boa experiência</a:t>
            </a:r>
          </a:p>
        </p:txBody>
      </p:sp>
      <p:sp>
        <p:nvSpPr>
          <p:cNvPr id="19" name="reason-body-03">
            <a:extLst xmlns:a="http://schemas.openxmlformats.org/drawingml/2006/main">
              <a:ext uri="{FF2B5EF4-FFF2-40B4-BE49-F238E27FC236}">
                <a16:creationId xmlns:a16="http://schemas.microsoft.com/office/drawing/2014/main" id="{850BBC7A-5788-44C6-96E3-5E29575D9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22910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657C"/>
                </a:solidFill>
              </a:defRPr>
            </a:pPr>
            <a:r>
              <a:rPr sz="1125" b="0">
                <a:solidFill>
                  <a:srgbClr val="52657C"/>
                </a:solidFill>
              </a:rPr>
              <a:t>Uso orientado a contexto e atendimento bem avaliado.</a:t>
            </a:r>
          </a:p>
        </p:txBody>
      </p:sp>
      <p:sp>
        <p:nvSpPr>
          <p:cNvPr id="20" name="reason-rule-03">
            <a:extLst xmlns:a="http://schemas.openxmlformats.org/drawingml/2006/main">
              <a:ext uri="{FF2B5EF4-FFF2-40B4-BE49-F238E27FC236}">
                <a16:creationId xmlns:a16="http://schemas.microsoft.com/office/drawing/2014/main" id="{6E673510-6FA0-4A67-9B38-93C9FD0A4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629150"/>
            <a:ext cx="4667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reason-number-04">
            <a:extLst xmlns:a="http://schemas.openxmlformats.org/drawingml/2006/main">
              <a:ext uri="{FF2B5EF4-FFF2-40B4-BE49-F238E27FC236}">
                <a16:creationId xmlns:a16="http://schemas.microsoft.com/office/drawing/2014/main" id="{E71596D0-9CAE-40C5-B31B-195AEEAAE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434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04</a:t>
            </a:r>
          </a:p>
        </p:txBody>
      </p:sp>
      <p:sp>
        <p:nvSpPr>
          <p:cNvPr id="22" name="reason-title-04">
            <a:extLst xmlns:a="http://schemas.openxmlformats.org/drawingml/2006/main">
              <a:ext uri="{FF2B5EF4-FFF2-40B4-BE49-F238E27FC236}">
                <a16:creationId xmlns:a16="http://schemas.microsoft.com/office/drawing/2014/main" id="{6E72E924-422E-4B48-AC35-90C89BB0F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470535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243F"/>
                </a:solidFill>
              </a:defRPr>
            </a:pPr>
            <a:r>
              <a:rPr sz="1650" b="1">
                <a:solidFill>
                  <a:srgbClr val="10243F"/>
                </a:solidFill>
              </a:rPr>
              <a:t>Controle híbrido</a:t>
            </a:r>
          </a:p>
        </p:txBody>
      </p:sp>
      <p:sp>
        <p:nvSpPr>
          <p:cNvPr id="23" name="reason-body-04">
            <a:extLst xmlns:a="http://schemas.openxmlformats.org/drawingml/2006/main">
              <a:ext uri="{FF2B5EF4-FFF2-40B4-BE49-F238E27FC236}">
                <a16:creationId xmlns:a16="http://schemas.microsoft.com/office/drawing/2014/main" id="{09BAC6FC-FA7A-409F-B8D7-0B1AA744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010150"/>
            <a:ext cx="4095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52657C"/>
                </a:solidFill>
              </a:defRPr>
            </a:pPr>
            <a:r>
              <a:rPr sz="1125" b="0">
                <a:solidFill>
                  <a:srgbClr val="52657C"/>
                </a:solidFill>
              </a:rPr>
              <a:t>SaaS, pay-per-use e self-hosted.</a:t>
            </a:r>
          </a:p>
        </p:txBody>
      </p:sp>
      <p:sp>
        <p:nvSpPr>
          <p:cNvPr id="24" name="footer-line-3">
            <a:extLst xmlns:a="http://schemas.openxmlformats.org/drawingml/2006/main">
              <a:ext uri="{FF2B5EF4-FFF2-40B4-BE49-F238E27FC236}">
                <a16:creationId xmlns:a16="http://schemas.microsoft.com/office/drawing/2014/main" id="{77194CA8-2131-465F-8F05-6F098340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footer-brand-3">
            <a:extLst xmlns:a="http://schemas.openxmlformats.org/drawingml/2006/main">
              <a:ext uri="{FF2B5EF4-FFF2-40B4-BE49-F238E27FC236}">
                <a16:creationId xmlns:a16="http://schemas.microsoft.com/office/drawing/2014/main" id="{34A96C27-C0BA-44BE-A699-E23C73A5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8190A3"/>
                </a:solidFill>
              </a:defRPr>
            </a:pPr>
            <a:r>
              <a:rPr sz="750" b="1">
                <a:solidFill>
                  <a:srgbClr val="8190A3"/>
                </a:solidFill>
              </a:rPr>
              <a:t>NUVIATECH  ·  IBM INSTANA  ·  OBSERVABILIDADE</a:t>
            </a:r>
          </a:p>
        </p:txBody>
      </p:sp>
      <p:sp>
        <p:nvSpPr>
          <p:cNvPr id="26" name="footer-page-3">
            <a:extLst xmlns:a="http://schemas.openxmlformats.org/drawingml/2006/main">
              <a:ext uri="{FF2B5EF4-FFF2-40B4-BE49-F238E27FC236}">
                <a16:creationId xmlns:a16="http://schemas.microsoft.com/office/drawing/2014/main" id="{287A25BF-64E3-4210-8F99-4D054C6C9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478FF"/>
                </a:solidFill>
              </a:defRPr>
            </a:pPr>
            <a:r>
              <a:rPr sz="750" b="1">
                <a:solidFill>
                  <a:srgbClr val="1478FF"/>
                </a:solidFill>
              </a:rPr>
              <a:t>03</a:t>
            </a:r>
          </a:p>
        </p:txBody>
      </p:sp>
      <p:sp>
        <p:nvSpPr>
          <p:cNvPr id="27" name="market-context">
            <a:extLst xmlns:a="http://schemas.openxmlformats.org/drawingml/2006/main">
              <a:ext uri="{FF2B5EF4-FFF2-40B4-BE49-F238E27FC236}">
                <a16:creationId xmlns:a16="http://schemas.microsoft.com/office/drawing/2014/main" id="{2DA77DF2-5A01-4E65-B255-6DB7410E6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56260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0" i="1">
                <a:solidFill>
                  <a:srgbClr val="52657C"/>
                </a:solidFill>
              </a:defRPr>
            </a:pPr>
            <a:r>
              <a:rPr sz="975" b="0" i="1">
                <a:solidFill>
                  <a:srgbClr val="52657C"/>
                </a:solidFill>
              </a:rPr>
              <a:t>Existe uma alternativa concorrente relevante no mercado; a recomendação permanece centrada no IBM Instana.</a:t>
            </a:r>
          </a:p>
        </p:txBody>
      </p:sp>
    </p:spTree>
    <p:extLst>
      <p:ext uri="{BB962C8B-B14F-4D97-AF65-F5344CB8AC3E}">
        <p14:creationId xmlns:p14="http://schemas.microsoft.com/office/powerpoint/2010/main" val="8295227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614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eyebrow-rule-Como funciona">
            <a:extLst xmlns:a="http://schemas.openxmlformats.org/drawingml/2006/main">
              <a:ext uri="{FF2B5EF4-FFF2-40B4-BE49-F238E27FC236}">
                <a16:creationId xmlns:a16="http://schemas.microsoft.com/office/drawing/2014/main" id="{851336A0-B5BB-4381-8232-AF8E28257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Como funciona">
            <a:extLst xmlns:a="http://schemas.openxmlformats.org/drawingml/2006/main">
              <a:ext uri="{FF2B5EF4-FFF2-40B4-BE49-F238E27FC236}">
                <a16:creationId xmlns:a16="http://schemas.microsoft.com/office/drawing/2014/main" id="{50AF176C-4335-43A3-A589-2A1A7D3F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8CCBFF"/>
                </a:solidFill>
              </a:defRPr>
            </a:pPr>
            <a:r>
              <a:rPr sz="1050" b="1">
                <a:solidFill>
                  <a:srgbClr val="8CCBFF"/>
                </a:solidFill>
              </a:rPr>
              <a:t>COMO FUNCIONA</a:t>
            </a:r>
          </a:p>
        </p:txBody>
      </p:sp>
      <p:sp>
        <p:nvSpPr>
          <p:cNvPr id="3" name="title-Da telemetria à causa provável, sem perder contexto">
            <a:extLst xmlns:a="http://schemas.openxmlformats.org/drawingml/2006/main">
              <a:ext uri="{FF2B5EF4-FFF2-40B4-BE49-F238E27FC236}">
                <a16:creationId xmlns:a16="http://schemas.microsoft.com/office/drawing/2014/main" id="{2F5F5BB6-6622-4FF6-A42C-EA6F9EECE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Da telemetria à causa provável, sem perder contexto</a:t>
            </a:r>
          </a:p>
        </p:txBody>
      </p:sp>
      <p:sp>
        <p:nvSpPr>
          <p:cNvPr id="4" name="subtitle-Da telemetria à causa provável, sem perder contexto">
            <a:extLst xmlns:a="http://schemas.openxmlformats.org/drawingml/2006/main">
              <a:ext uri="{FF2B5EF4-FFF2-40B4-BE49-F238E27FC236}">
                <a16:creationId xmlns:a16="http://schemas.microsoft.com/office/drawing/2014/main" id="{87492989-3695-4A87-862C-75E614FDA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9DC"/>
                </a:solidFill>
              </a:defRPr>
            </a:pPr>
            <a:r>
              <a:rPr sz="1350" b="0">
                <a:solidFill>
                  <a:srgbClr val="B8C9DC"/>
                </a:solidFill>
              </a:rPr>
              <a:t>Um fluxo contínuo conecta descoberta, instrumentação, topologia, eventos e investigação.</a:t>
            </a:r>
          </a:p>
        </p:txBody>
      </p:sp>
      <p:sp>
        <p:nvSpPr>
          <p:cNvPr id="5" name="flow-line-0">
            <a:extLst xmlns:a="http://schemas.openxmlformats.org/drawingml/2006/main">
              <a:ext uri="{FF2B5EF4-FFF2-40B4-BE49-F238E27FC236}">
                <a16:creationId xmlns:a16="http://schemas.microsoft.com/office/drawing/2014/main" id="{5389013E-B6AC-4210-98BF-7161ABC40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1800" y="3562350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flow-line-1">
            <a:extLst xmlns:a="http://schemas.openxmlformats.org/drawingml/2006/main">
              <a:ext uri="{FF2B5EF4-FFF2-40B4-BE49-F238E27FC236}">
                <a16:creationId xmlns:a16="http://schemas.microsoft.com/office/drawing/2014/main" id="{0928D7D2-556A-47D1-A93F-7AB58AC33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562350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flow-line-2">
            <a:extLst xmlns:a="http://schemas.openxmlformats.org/drawingml/2006/main">
              <a:ext uri="{FF2B5EF4-FFF2-40B4-BE49-F238E27FC236}">
                <a16:creationId xmlns:a16="http://schemas.microsoft.com/office/drawing/2014/main" id="{4DDB03AC-6786-4FCD-B827-6952CDB7C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562350"/>
            <a:ext cx="3238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flow-node-0">
            <a:extLst xmlns:a="http://schemas.openxmlformats.org/drawingml/2006/main">
              <a:ext uri="{FF2B5EF4-FFF2-40B4-BE49-F238E27FC236}">
                <a16:creationId xmlns:a16="http://schemas.microsoft.com/office/drawing/2014/main" id="{D0FBC2B2-DEAB-473D-8B20-FA063C243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81300"/>
            <a:ext cx="219075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0A244B"/>
          </a:solidFill>
          <a:ln xmlns:a="http://schemas.openxmlformats.org/drawingml/2006/main" w="9525">
            <a:solidFill>
              <a:srgbClr val="315277"/>
            </a:solidFill>
            <a:prstDash val="solid"/>
          </a:ln>
        </p:spPr>
      </p:sp>
      <p:sp>
        <p:nvSpPr>
          <p:cNvPr id="9" name="flow-number-0">
            <a:extLst xmlns:a="http://schemas.openxmlformats.org/drawingml/2006/main">
              <a:ext uri="{FF2B5EF4-FFF2-40B4-BE49-F238E27FC236}">
                <a16:creationId xmlns:a16="http://schemas.microsoft.com/office/drawing/2014/main" id="{767F711F-E03D-4C08-ACE9-B599E5133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99085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6B5FF"/>
                </a:solidFill>
              </a:defRPr>
            </a:pPr>
            <a:r>
              <a:rPr sz="900" b="1">
                <a:solidFill>
                  <a:srgbClr val="56B5FF"/>
                </a:solidFill>
              </a:rPr>
              <a:t>01</a:t>
            </a:r>
          </a:p>
        </p:txBody>
      </p:sp>
      <p:sp>
        <p:nvSpPr>
          <p:cNvPr id="10" name="flow-title-0">
            <a:extLst xmlns:a="http://schemas.openxmlformats.org/drawingml/2006/main">
              <a:ext uri="{FF2B5EF4-FFF2-40B4-BE49-F238E27FC236}">
                <a16:creationId xmlns:a16="http://schemas.microsoft.com/office/drawing/2014/main" id="{0361D23A-6533-410C-9D1A-C7513B7B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71850"/>
            <a:ext cx="1771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Agente</a:t>
            </a:r>
          </a:p>
        </p:txBody>
      </p:sp>
      <p:sp>
        <p:nvSpPr>
          <p:cNvPr id="11" name="flow-body-0">
            <a:extLst xmlns:a="http://schemas.openxmlformats.org/drawingml/2006/main">
              <a:ext uri="{FF2B5EF4-FFF2-40B4-BE49-F238E27FC236}">
                <a16:creationId xmlns:a16="http://schemas.microsoft.com/office/drawing/2014/main" id="{277617EB-A467-4745-A814-E2CC8BCF5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810000"/>
            <a:ext cx="1771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C9DC"/>
                </a:solidFill>
              </a:defRPr>
            </a:pPr>
            <a:r>
              <a:rPr sz="1125" b="0">
                <a:solidFill>
                  <a:srgbClr val="B8C9DC"/>
                </a:solidFill>
              </a:rPr>
              <a:t>Um por host, cluster ou ambiente suportado</a:t>
            </a:r>
          </a:p>
        </p:txBody>
      </p:sp>
      <p:sp>
        <p:nvSpPr>
          <p:cNvPr id="12" name="flow-node-1">
            <a:extLst xmlns:a="http://schemas.openxmlformats.org/drawingml/2006/main">
              <a:ext uri="{FF2B5EF4-FFF2-40B4-BE49-F238E27FC236}">
                <a16:creationId xmlns:a16="http://schemas.microsoft.com/office/drawing/2014/main" id="{74F89CC6-B848-44BA-95BD-89685ED6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6600" y="2781300"/>
            <a:ext cx="219075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0A244B"/>
          </a:solidFill>
          <a:ln xmlns:a="http://schemas.openxmlformats.org/drawingml/2006/main" w="9525">
            <a:solidFill>
              <a:srgbClr val="315277"/>
            </a:solidFill>
            <a:prstDash val="solid"/>
          </a:ln>
        </p:spPr>
      </p:sp>
      <p:sp>
        <p:nvSpPr>
          <p:cNvPr id="13" name="flow-number-1">
            <a:extLst xmlns:a="http://schemas.openxmlformats.org/drawingml/2006/main">
              <a:ext uri="{FF2B5EF4-FFF2-40B4-BE49-F238E27FC236}">
                <a16:creationId xmlns:a16="http://schemas.microsoft.com/office/drawing/2014/main" id="{DBEB0141-819A-4851-BAF7-56D7420C5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99085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6B5FF"/>
                </a:solidFill>
              </a:defRPr>
            </a:pPr>
            <a:r>
              <a:rPr sz="900" b="1">
                <a:solidFill>
                  <a:srgbClr val="56B5FF"/>
                </a:solidFill>
              </a:rPr>
              <a:t>02</a:t>
            </a:r>
          </a:p>
        </p:txBody>
      </p:sp>
      <p:sp>
        <p:nvSpPr>
          <p:cNvPr id="14" name="flow-title-1">
            <a:extLst xmlns:a="http://schemas.openxmlformats.org/drawingml/2006/main">
              <a:ext uri="{FF2B5EF4-FFF2-40B4-BE49-F238E27FC236}">
                <a16:creationId xmlns:a16="http://schemas.microsoft.com/office/drawing/2014/main" id="{B4EEE3E0-DF4C-4BBC-9947-987F57EC8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371850"/>
            <a:ext cx="1771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Sensores</a:t>
            </a:r>
          </a:p>
        </p:txBody>
      </p:sp>
      <p:sp>
        <p:nvSpPr>
          <p:cNvPr id="15" name="flow-body-1">
            <a:extLst xmlns:a="http://schemas.openxmlformats.org/drawingml/2006/main">
              <a:ext uri="{FF2B5EF4-FFF2-40B4-BE49-F238E27FC236}">
                <a16:creationId xmlns:a16="http://schemas.microsoft.com/office/drawing/2014/main" id="{1858976D-EEF2-4C5B-9C64-D1F8C9D3B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810000"/>
            <a:ext cx="1771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C9DC"/>
                </a:solidFill>
              </a:defRPr>
            </a:pPr>
            <a:r>
              <a:rPr sz="1125" b="0">
                <a:solidFill>
                  <a:srgbClr val="B8C9DC"/>
                </a:solidFill>
              </a:rPr>
              <a:t>Tecnologia específica, AutoTrace e OpenTelemetry</a:t>
            </a:r>
          </a:p>
        </p:txBody>
      </p:sp>
      <p:sp>
        <p:nvSpPr>
          <p:cNvPr id="16" name="flow-node-2">
            <a:extLst xmlns:a="http://schemas.openxmlformats.org/drawingml/2006/main">
              <a:ext uri="{FF2B5EF4-FFF2-40B4-BE49-F238E27FC236}">
                <a16:creationId xmlns:a16="http://schemas.microsoft.com/office/drawing/2014/main" id="{2FE95D9E-C07C-4263-B5FE-8115609C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781300"/>
            <a:ext cx="219075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0A244B"/>
          </a:solidFill>
          <a:ln xmlns:a="http://schemas.openxmlformats.org/drawingml/2006/main" w="9525">
            <a:solidFill>
              <a:srgbClr val="315277"/>
            </a:solidFill>
            <a:prstDash val="solid"/>
          </a:ln>
        </p:spPr>
      </p:sp>
      <p:sp>
        <p:nvSpPr>
          <p:cNvPr id="17" name="flow-number-2">
            <a:extLst xmlns:a="http://schemas.openxmlformats.org/drawingml/2006/main">
              <a:ext uri="{FF2B5EF4-FFF2-40B4-BE49-F238E27FC236}">
                <a16:creationId xmlns:a16="http://schemas.microsoft.com/office/drawing/2014/main" id="{B324613B-05B3-4419-9A81-18B21EE2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99085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6B5FF"/>
                </a:solidFill>
              </a:defRPr>
            </a:pPr>
            <a:r>
              <a:rPr sz="900" b="1">
                <a:solidFill>
                  <a:srgbClr val="56B5FF"/>
                </a:solidFill>
              </a:rPr>
              <a:t>03</a:t>
            </a:r>
          </a:p>
        </p:txBody>
      </p:sp>
      <p:sp>
        <p:nvSpPr>
          <p:cNvPr id="18" name="flow-title-2">
            <a:extLst xmlns:a="http://schemas.openxmlformats.org/drawingml/2006/main">
              <a:ext uri="{FF2B5EF4-FFF2-40B4-BE49-F238E27FC236}">
                <a16:creationId xmlns:a16="http://schemas.microsoft.com/office/drawing/2014/main" id="{9241255F-9B3D-4150-B247-E08EE8D07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371850"/>
            <a:ext cx="17716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Backend</a:t>
            </a:r>
          </a:p>
        </p:txBody>
      </p:sp>
      <p:sp>
        <p:nvSpPr>
          <p:cNvPr id="19" name="flow-body-2">
            <a:extLst xmlns:a="http://schemas.openxmlformats.org/drawingml/2006/main">
              <a:ext uri="{FF2B5EF4-FFF2-40B4-BE49-F238E27FC236}">
                <a16:creationId xmlns:a16="http://schemas.microsoft.com/office/drawing/2014/main" id="{E3B58142-E6BE-44E2-BD35-F5913E8AF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3810000"/>
            <a:ext cx="17716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C9DC"/>
                </a:solidFill>
              </a:defRPr>
            </a:pPr>
            <a:r>
              <a:rPr sz="1125" b="0">
                <a:solidFill>
                  <a:srgbClr val="B8C9DC"/>
                </a:solidFill>
              </a:rPr>
              <a:t>Telemetria, correlação, regras e histórico</a:t>
            </a:r>
          </a:p>
        </p:txBody>
      </p:sp>
      <p:sp>
        <p:nvSpPr>
          <p:cNvPr id="20" name="flow-node-3">
            <a:extLst xmlns:a="http://schemas.openxmlformats.org/drawingml/2006/main">
              <a:ext uri="{FF2B5EF4-FFF2-40B4-BE49-F238E27FC236}">
                <a16:creationId xmlns:a16="http://schemas.microsoft.com/office/drawing/2014/main" id="{1F6634E0-0450-4E9B-81D6-C17F8DBC7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81300"/>
            <a:ext cx="3143250" cy="1619250"/>
          </a:xfrm>
          <a:prstGeom xmlns:a="http://schemas.openxmlformats.org/drawingml/2006/main" prst="roundRect">
            <a:avLst>
              <a:gd name="adj" fmla="val 9412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9525">
            <a:solidFill>
              <a:srgbClr val="56B5FF"/>
            </a:solidFill>
            <a:prstDash val="solid"/>
          </a:ln>
        </p:spPr>
      </p:sp>
      <p:sp>
        <p:nvSpPr>
          <p:cNvPr id="21" name="flow-number-3">
            <a:extLst xmlns:a="http://schemas.openxmlformats.org/drawingml/2006/main">
              <a:ext uri="{FF2B5EF4-FFF2-40B4-BE49-F238E27FC236}">
                <a16:creationId xmlns:a16="http://schemas.microsoft.com/office/drawing/2014/main" id="{6933D751-D407-448B-BCE5-9BE3B1DAF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90850"/>
            <a:ext cx="4000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56B5FF"/>
                </a:solidFill>
              </a:defRPr>
            </a:pPr>
            <a:r>
              <a:rPr sz="900" b="1">
                <a:solidFill>
                  <a:srgbClr val="56B5FF"/>
                </a:solidFill>
              </a:rPr>
              <a:t>04</a:t>
            </a:r>
          </a:p>
        </p:txBody>
      </p:sp>
      <p:sp>
        <p:nvSpPr>
          <p:cNvPr id="22" name="flow-title-3">
            <a:extLst xmlns:a="http://schemas.openxmlformats.org/drawingml/2006/main">
              <a:ext uri="{FF2B5EF4-FFF2-40B4-BE49-F238E27FC236}">
                <a16:creationId xmlns:a16="http://schemas.microsoft.com/office/drawing/2014/main" id="{1AA29C5C-7228-4D76-B7D6-49E1D23F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371850"/>
            <a:ext cx="27241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Contexto operacional</a:t>
            </a:r>
          </a:p>
        </p:txBody>
      </p:sp>
      <p:sp>
        <p:nvSpPr>
          <p:cNvPr id="23" name="flow-body-3">
            <a:extLst xmlns:a="http://schemas.openxmlformats.org/drawingml/2006/main">
              <a:ext uri="{FF2B5EF4-FFF2-40B4-BE49-F238E27FC236}">
                <a16:creationId xmlns:a16="http://schemas.microsoft.com/office/drawing/2014/main" id="{2BB80AC7-3D8C-473C-871E-673A9D6A9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810000"/>
            <a:ext cx="27241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Topologia, impacto, incidente e investigação</a:t>
            </a:r>
          </a:p>
        </p:txBody>
      </p:sp>
      <p:sp>
        <p:nvSpPr>
          <p:cNvPr id="24" name="flow-payoff">
            <a:extLst xmlns:a="http://schemas.openxmlformats.org/drawingml/2006/main">
              <a:ext uri="{FF2B5EF4-FFF2-40B4-BE49-F238E27FC236}">
                <a16:creationId xmlns:a16="http://schemas.microsoft.com/office/drawing/2014/main" id="{AB07EC38-1950-4A79-982B-7DA1A2E06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9720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O operador navega do impacto percebido até os componentes envolvidos — sem reconstruir manualmente a cadeia de dependências.</a:t>
            </a:r>
          </a:p>
        </p:txBody>
      </p:sp>
      <p:sp>
        <p:nvSpPr>
          <p:cNvPr id="25" name="footer-line-4">
            <a:extLst xmlns:a="http://schemas.openxmlformats.org/drawingml/2006/main">
              <a:ext uri="{FF2B5EF4-FFF2-40B4-BE49-F238E27FC236}">
                <a16:creationId xmlns:a16="http://schemas.microsoft.com/office/drawing/2014/main" id="{CA1F01EB-0523-4D50-8FBF-3B21EAE38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5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footer-brand-4">
            <a:extLst xmlns:a="http://schemas.openxmlformats.org/drawingml/2006/main">
              <a:ext uri="{FF2B5EF4-FFF2-40B4-BE49-F238E27FC236}">
                <a16:creationId xmlns:a16="http://schemas.microsoft.com/office/drawing/2014/main" id="{19450923-9FD2-4233-B23C-27BFF253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695BA"/>
                </a:solidFill>
              </a:defRPr>
            </a:pPr>
            <a:r>
              <a:rPr sz="750" b="1">
                <a:solidFill>
                  <a:srgbClr val="7695BA"/>
                </a:solidFill>
              </a:rPr>
              <a:t>NUVIATECH  ·  IBM INSTANA  ·  OBSERVABILIDADE</a:t>
            </a:r>
          </a:p>
        </p:txBody>
      </p:sp>
      <p:sp>
        <p:nvSpPr>
          <p:cNvPr id="27" name="footer-page-4">
            <a:extLst xmlns:a="http://schemas.openxmlformats.org/drawingml/2006/main">
              <a:ext uri="{FF2B5EF4-FFF2-40B4-BE49-F238E27FC236}">
                <a16:creationId xmlns:a16="http://schemas.microsoft.com/office/drawing/2014/main" id="{24507FCB-DDFE-47FD-AB9C-C11CA51C4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6B5FF"/>
                </a:solidFill>
              </a:defRPr>
            </a:pPr>
            <a:r>
              <a:rPr sz="750" b="1">
                <a:solidFill>
                  <a:srgbClr val="56B5F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457548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eyebrow-rule-Onde Instana lidera">
            <a:extLst xmlns:a="http://schemas.openxmlformats.org/drawingml/2006/main">
              <a:ext uri="{FF2B5EF4-FFF2-40B4-BE49-F238E27FC236}">
                <a16:creationId xmlns:a16="http://schemas.microsoft.com/office/drawing/2014/main" id="{D2DD64B6-3C0E-4918-9680-1B8D9544D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Onde Instana lidera">
            <a:extLst xmlns:a="http://schemas.openxmlformats.org/drawingml/2006/main">
              <a:ext uri="{FF2B5EF4-FFF2-40B4-BE49-F238E27FC236}">
                <a16:creationId xmlns:a16="http://schemas.microsoft.com/office/drawing/2014/main" id="{A8DA0135-1F91-47C8-B969-864F8E2D0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ONDE INSTANA LIDERA</a:t>
            </a:r>
          </a:p>
        </p:txBody>
      </p:sp>
      <p:sp>
        <p:nvSpPr>
          <p:cNvPr id="3" name="title-Instana vence quando a fricção operacional pesa">
            <a:extLst xmlns:a="http://schemas.openxmlformats.org/drawingml/2006/main">
              <a:ext uri="{FF2B5EF4-FFF2-40B4-BE49-F238E27FC236}">
                <a16:creationId xmlns:a16="http://schemas.microsoft.com/office/drawing/2014/main" id="{62DCF7AA-6A9E-4063-9E33-75B5A1431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243F"/>
                </a:solidFill>
              </a:defRPr>
            </a:pPr>
            <a:r>
              <a:rPr sz="3000" b="1">
                <a:solidFill>
                  <a:srgbClr val="10243F"/>
                </a:solidFill>
              </a:rPr>
              <a:t>Instana vence quando a fricção operacional pesa</a:t>
            </a:r>
          </a:p>
        </p:txBody>
      </p:sp>
      <p:sp>
        <p:nvSpPr>
          <p:cNvPr id="4" name="subtitle-Instana vence quando a fricção operacional pesa">
            <a:extLst xmlns:a="http://schemas.openxmlformats.org/drawingml/2006/main">
              <a:ext uri="{FF2B5EF4-FFF2-40B4-BE49-F238E27FC236}">
                <a16:creationId xmlns:a16="http://schemas.microsoft.com/office/drawing/2014/main" id="{0F161700-E077-4E90-A4EA-BDFD48C8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A vantagem não está em uma lista maior de funções, mas no equilíbrio entre velocidade, fidelidade e controle.</a:t>
            </a:r>
          </a:p>
        </p:txBody>
      </p:sp>
      <p:sp>
        <p:nvSpPr>
          <p:cNvPr id="5" name="adv-label-0">
            <a:extLst xmlns:a="http://schemas.openxmlformats.org/drawingml/2006/main">
              <a:ext uri="{FF2B5EF4-FFF2-40B4-BE49-F238E27FC236}">
                <a16:creationId xmlns:a16="http://schemas.microsoft.com/office/drawing/2014/main" id="{4629232B-15EE-45A9-9F5D-E73CC5E9F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478FF"/>
                </a:solidFill>
              </a:defRPr>
            </a:pPr>
            <a:r>
              <a:rPr sz="1875" b="1">
                <a:solidFill>
                  <a:srgbClr val="1478FF"/>
                </a:solidFill>
              </a:rPr>
              <a:t>Descoberta</a:t>
            </a:r>
          </a:p>
        </p:txBody>
      </p:sp>
      <p:sp>
        <p:nvSpPr>
          <p:cNvPr id="6" name="adv-body-0">
            <a:extLst xmlns:a="http://schemas.openxmlformats.org/drawingml/2006/main">
              <a:ext uri="{FF2B5EF4-FFF2-40B4-BE49-F238E27FC236}">
                <a16:creationId xmlns:a16="http://schemas.microsoft.com/office/drawing/2014/main" id="{4A2F3D0E-E9DB-4417-94E0-62A153633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90775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0243F"/>
                </a:solidFill>
              </a:defRPr>
            </a:pPr>
            <a:r>
              <a:rPr sz="1425" b="0">
                <a:solidFill>
                  <a:srgbClr val="10243F"/>
                </a:solidFill>
              </a:rPr>
              <a:t>Instrumentação e dependências aparecem com menos trabalho manual.</a:t>
            </a:r>
          </a:p>
        </p:txBody>
      </p:sp>
      <p:sp>
        <p:nvSpPr>
          <p:cNvPr id="7" name="adv-rule-0">
            <a:extLst xmlns:a="http://schemas.openxmlformats.org/drawingml/2006/main">
              <a:ext uri="{FF2B5EF4-FFF2-40B4-BE49-F238E27FC236}">
                <a16:creationId xmlns:a16="http://schemas.microsoft.com/office/drawing/2014/main" id="{CAD14086-F227-4225-86B7-9E3DE84A2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28950"/>
            <a:ext cx="731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adv-label-1">
            <a:extLst xmlns:a="http://schemas.openxmlformats.org/drawingml/2006/main">
              <a:ext uri="{FF2B5EF4-FFF2-40B4-BE49-F238E27FC236}">
                <a16:creationId xmlns:a16="http://schemas.microsoft.com/office/drawing/2014/main" id="{08ED5E8F-8CDE-46E6-91F9-61C0A99B5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0400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478FF"/>
                </a:solidFill>
              </a:defRPr>
            </a:pPr>
            <a:r>
              <a:rPr sz="1875" b="1">
                <a:solidFill>
                  <a:srgbClr val="1478FF"/>
                </a:solidFill>
              </a:rPr>
              <a:t>1 segundo</a:t>
            </a:r>
          </a:p>
        </p:txBody>
      </p:sp>
      <p:sp>
        <p:nvSpPr>
          <p:cNvPr id="9" name="adv-body-1">
            <a:extLst xmlns:a="http://schemas.openxmlformats.org/drawingml/2006/main">
              <a:ext uri="{FF2B5EF4-FFF2-40B4-BE49-F238E27FC236}">
                <a16:creationId xmlns:a16="http://schemas.microsoft.com/office/drawing/2014/main" id="{BE6D3B87-63DD-4BEF-9267-4CFEECC78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209925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0243F"/>
                </a:solidFill>
              </a:defRPr>
            </a:pPr>
            <a:r>
              <a:rPr sz="1425" b="0">
                <a:solidFill>
                  <a:srgbClr val="10243F"/>
                </a:solidFill>
              </a:rPr>
              <a:t>Granularidade para capturar eventos rápidos e intermitentes.</a:t>
            </a:r>
          </a:p>
        </p:txBody>
      </p:sp>
      <p:sp>
        <p:nvSpPr>
          <p:cNvPr id="10" name="adv-rule-1">
            <a:extLst xmlns:a="http://schemas.openxmlformats.org/drawingml/2006/main">
              <a:ext uri="{FF2B5EF4-FFF2-40B4-BE49-F238E27FC236}">
                <a16:creationId xmlns:a16="http://schemas.microsoft.com/office/drawing/2014/main" id="{42A296A4-0393-40BD-B4C5-29D4FD1A5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48100"/>
            <a:ext cx="731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adv-label-2">
            <a:extLst xmlns:a="http://schemas.openxmlformats.org/drawingml/2006/main">
              <a:ext uri="{FF2B5EF4-FFF2-40B4-BE49-F238E27FC236}">
                <a16:creationId xmlns:a16="http://schemas.microsoft.com/office/drawing/2014/main" id="{94C27E75-2296-418A-9872-6BBD286EA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478FF"/>
                </a:solidFill>
              </a:defRPr>
            </a:pPr>
            <a:r>
              <a:rPr sz="1875" b="1">
                <a:solidFill>
                  <a:srgbClr val="1478FF"/>
                </a:solidFill>
              </a:rPr>
              <a:t>Experiência</a:t>
            </a:r>
          </a:p>
        </p:txBody>
      </p:sp>
      <p:sp>
        <p:nvSpPr>
          <p:cNvPr id="12" name="adv-body-2">
            <a:extLst xmlns:a="http://schemas.openxmlformats.org/drawingml/2006/main">
              <a:ext uri="{FF2B5EF4-FFF2-40B4-BE49-F238E27FC236}">
                <a16:creationId xmlns:a16="http://schemas.microsoft.com/office/drawing/2014/main" id="{8495B1A6-B8E0-491C-A80F-B697F620E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029075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0243F"/>
                </a:solidFill>
              </a:defRPr>
            </a:pPr>
            <a:r>
              <a:rPr sz="1425" b="0">
                <a:solidFill>
                  <a:srgbClr val="10243F"/>
                </a:solidFill>
              </a:rPr>
              <a:t>Navegação orientada a contexto e suporte bem avaliado pelos usuários.</a:t>
            </a:r>
          </a:p>
        </p:txBody>
      </p:sp>
      <p:sp>
        <p:nvSpPr>
          <p:cNvPr id="13" name="adv-rule-2">
            <a:extLst xmlns:a="http://schemas.openxmlformats.org/drawingml/2006/main">
              <a:ext uri="{FF2B5EF4-FFF2-40B4-BE49-F238E27FC236}">
                <a16:creationId xmlns:a16="http://schemas.microsoft.com/office/drawing/2014/main" id="{B219CF40-58E8-4B77-BF7C-9F6B28A8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731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adv-label-3">
            <a:extLst xmlns:a="http://schemas.openxmlformats.org/drawingml/2006/main">
              <a:ext uri="{FF2B5EF4-FFF2-40B4-BE49-F238E27FC236}">
                <a16:creationId xmlns:a16="http://schemas.microsoft.com/office/drawing/2014/main" id="{046C8EFC-9B1C-4145-B423-ECBBA561D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200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478FF"/>
                </a:solidFill>
              </a:defRPr>
            </a:pPr>
            <a:r>
              <a:rPr sz="1875" b="1">
                <a:solidFill>
                  <a:srgbClr val="1478FF"/>
                </a:solidFill>
              </a:rPr>
              <a:t>Soberania</a:t>
            </a:r>
          </a:p>
        </p:txBody>
      </p:sp>
      <p:sp>
        <p:nvSpPr>
          <p:cNvPr id="15" name="adv-body-3">
            <a:extLst xmlns:a="http://schemas.openxmlformats.org/drawingml/2006/main">
              <a:ext uri="{FF2B5EF4-FFF2-40B4-BE49-F238E27FC236}">
                <a16:creationId xmlns:a16="http://schemas.microsoft.com/office/drawing/2014/main" id="{183F1161-6428-4258-A8F8-8CEB105C4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848225"/>
            <a:ext cx="51435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10243F"/>
                </a:solidFill>
              </a:defRPr>
            </a:pPr>
            <a:r>
              <a:rPr sz="1425" b="0">
                <a:solidFill>
                  <a:srgbClr val="10243F"/>
                </a:solidFill>
              </a:rPr>
              <a:t>Opções SaaS e self-hosted para ambientes híbridos e regulados.</a:t>
            </a:r>
          </a:p>
        </p:txBody>
      </p:sp>
      <p:sp>
        <p:nvSpPr>
          <p:cNvPr id="16" name="adv-rule-3">
            <a:extLst xmlns:a="http://schemas.openxmlformats.org/drawingml/2006/main">
              <a:ext uri="{FF2B5EF4-FFF2-40B4-BE49-F238E27FC236}">
                <a16:creationId xmlns:a16="http://schemas.microsoft.com/office/drawing/2014/main" id="{BE553F91-EFFD-4325-9025-98C8D68B6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86400"/>
            <a:ext cx="73152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fit-field">
            <a:extLst xmlns:a="http://schemas.openxmlformats.org/drawingml/2006/main">
              <a:ext uri="{FF2B5EF4-FFF2-40B4-BE49-F238E27FC236}">
                <a16:creationId xmlns:a16="http://schemas.microsoft.com/office/drawing/2014/main" id="{25ED018C-B280-40F8-825B-87106712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343150"/>
            <a:ext cx="2933700" cy="3333750"/>
          </a:xfrm>
          <a:prstGeom xmlns:a="http://schemas.openxmlformats.org/drawingml/2006/main" prst="roundRect">
            <a:avLst>
              <a:gd name="adj" fmla="val 5844"/>
            </a:avLst>
          </a:prstGeom>
          <a:solidFill xmlns:a="http://schemas.openxmlformats.org/drawingml/2006/main">
            <a:srgbClr val="EAF2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fit-label">
            <a:extLst xmlns:a="http://schemas.openxmlformats.org/drawingml/2006/main">
              <a:ext uri="{FF2B5EF4-FFF2-40B4-BE49-F238E27FC236}">
                <a16:creationId xmlns:a16="http://schemas.microsoft.com/office/drawing/2014/main" id="{E9A583B8-4953-4E32-BA0E-84F8C55C8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7051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478FF"/>
                </a:solidFill>
              </a:defRPr>
            </a:pPr>
            <a:r>
              <a:rPr sz="975" b="1">
                <a:solidFill>
                  <a:srgbClr val="1478FF"/>
                </a:solidFill>
              </a:rPr>
              <a:t>MELHOR FIT</a:t>
            </a:r>
          </a:p>
        </p:txBody>
      </p:sp>
      <p:sp>
        <p:nvSpPr>
          <p:cNvPr id="19" name="fit-title">
            <a:extLst xmlns:a="http://schemas.openxmlformats.org/drawingml/2006/main">
              <a:ext uri="{FF2B5EF4-FFF2-40B4-BE49-F238E27FC236}">
                <a16:creationId xmlns:a16="http://schemas.microsoft.com/office/drawing/2014/main" id="{43AD5E78-E86A-47D9-9665-FB67AF25F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3181350"/>
            <a:ext cx="228600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0243F"/>
                </a:solidFill>
              </a:defRPr>
            </a:pPr>
            <a:r>
              <a:rPr sz="2250" b="1">
                <a:solidFill>
                  <a:srgbClr val="10243F"/>
                </a:solidFill>
              </a:rPr>
              <a:t>Híbrido.</a:t>
            </a:r>
          </a:p>
          <a:p xmlns:a="http://schemas.openxmlformats.org/drawingml/2006/main">
            <a:pPr algn="l">
              <a:defRPr sz="2250" b="1">
                <a:solidFill>
                  <a:srgbClr val="10243F"/>
                </a:solidFill>
              </a:defRPr>
            </a:pPr>
            <a:r>
              <a:rPr sz="2250" b="1">
                <a:solidFill>
                  <a:srgbClr val="10243F"/>
                </a:solidFill>
              </a:rPr>
              <a:t>Equipe enxuta.</a:t>
            </a:r>
          </a:p>
          <a:p xmlns:a="http://schemas.openxmlformats.org/drawingml/2006/main">
            <a:pPr algn="l">
              <a:defRPr sz="2250" b="1">
                <a:solidFill>
                  <a:srgbClr val="10243F"/>
                </a:solidFill>
              </a:defRPr>
            </a:pPr>
            <a:r>
              <a:rPr sz="2250" b="1">
                <a:solidFill>
                  <a:srgbClr val="10243F"/>
                </a:solidFill>
              </a:rPr>
              <a:t>Aplicação crítica.</a:t>
            </a:r>
          </a:p>
        </p:txBody>
      </p:sp>
      <p:sp>
        <p:nvSpPr>
          <p:cNvPr id="20" name="fit-note">
            <a:extLst xmlns:a="http://schemas.openxmlformats.org/drawingml/2006/main">
              <a:ext uri="{FF2B5EF4-FFF2-40B4-BE49-F238E27FC236}">
                <a16:creationId xmlns:a16="http://schemas.microsoft.com/office/drawing/2014/main" id="{6F7C5E5D-E6C9-4077-B964-DC4BB76AB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4686300"/>
            <a:ext cx="2286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Começar pequeno, provar contexto e expandir com critérios claros.</a:t>
            </a:r>
          </a:p>
        </p:txBody>
      </p:sp>
      <p:sp>
        <p:nvSpPr>
          <p:cNvPr id="21" name="footer-line-5">
            <a:extLst xmlns:a="http://schemas.openxmlformats.org/drawingml/2006/main">
              <a:ext uri="{FF2B5EF4-FFF2-40B4-BE49-F238E27FC236}">
                <a16:creationId xmlns:a16="http://schemas.microsoft.com/office/drawing/2014/main" id="{D1DABB13-19BF-45E1-B01E-87537117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brand-5">
            <a:extLst xmlns:a="http://schemas.openxmlformats.org/drawingml/2006/main">
              <a:ext uri="{FF2B5EF4-FFF2-40B4-BE49-F238E27FC236}">
                <a16:creationId xmlns:a16="http://schemas.microsoft.com/office/drawing/2014/main" id="{DC361056-021E-484B-A3FD-0D0CF600F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8190A3"/>
                </a:solidFill>
              </a:defRPr>
            </a:pPr>
            <a:r>
              <a:rPr sz="750" b="1">
                <a:solidFill>
                  <a:srgbClr val="8190A3"/>
                </a:solidFill>
              </a:rPr>
              <a:t>NUVIATECH  ·  IBM INSTANA  ·  OBSERVABILIDADE</a:t>
            </a:r>
          </a:p>
        </p:txBody>
      </p:sp>
      <p:sp>
        <p:nvSpPr>
          <p:cNvPr id="23" name="footer-page-5">
            <a:extLst xmlns:a="http://schemas.openxmlformats.org/drawingml/2006/main">
              <a:ext uri="{FF2B5EF4-FFF2-40B4-BE49-F238E27FC236}">
                <a16:creationId xmlns:a16="http://schemas.microsoft.com/office/drawing/2014/main" id="{8BD69A6C-7345-49C7-8C87-CAF248FAF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478FF"/>
                </a:solidFill>
              </a:defRPr>
            </a:pPr>
            <a:r>
              <a:rPr sz="750" b="1">
                <a:solidFill>
                  <a:srgbClr val="1478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693451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14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eyebrow-rule-Valor para a operação">
            <a:extLst xmlns:a="http://schemas.openxmlformats.org/drawingml/2006/main">
              <a:ext uri="{FF2B5EF4-FFF2-40B4-BE49-F238E27FC236}">
                <a16:creationId xmlns:a16="http://schemas.microsoft.com/office/drawing/2014/main" id="{F1889245-08F9-43BE-A493-0EA4685DE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Valor para a operação">
            <a:extLst xmlns:a="http://schemas.openxmlformats.org/drawingml/2006/main">
              <a:ext uri="{FF2B5EF4-FFF2-40B4-BE49-F238E27FC236}">
                <a16:creationId xmlns:a16="http://schemas.microsoft.com/office/drawing/2014/main" id="{244334B2-C358-4A6B-8CCE-345F7227F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8CCBFF"/>
                </a:solidFill>
              </a:defRPr>
            </a:pPr>
            <a:r>
              <a:rPr sz="1050" b="1">
                <a:solidFill>
                  <a:srgbClr val="8CCBFF"/>
                </a:solidFill>
              </a:rPr>
              <a:t>VALOR PARA A OPERAÇÃO</a:t>
            </a:r>
          </a:p>
        </p:txBody>
      </p:sp>
      <p:sp>
        <p:nvSpPr>
          <p:cNvPr id="3" name="title-Quatro ganhos conectam tecnologia e negócio">
            <a:extLst xmlns:a="http://schemas.openxmlformats.org/drawingml/2006/main">
              <a:ext uri="{FF2B5EF4-FFF2-40B4-BE49-F238E27FC236}">
                <a16:creationId xmlns:a16="http://schemas.microsoft.com/office/drawing/2014/main" id="{E2C38F72-B56D-439E-B45B-898C2B4F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Quatro ganhos conectam tecnologia e negócio</a:t>
            </a:r>
          </a:p>
        </p:txBody>
      </p:sp>
      <p:sp>
        <p:nvSpPr>
          <p:cNvPr id="4" name="subtitle-Quatro ganhos conectam tecnologia e negócio">
            <a:extLst xmlns:a="http://schemas.openxmlformats.org/drawingml/2006/main">
              <a:ext uri="{FF2B5EF4-FFF2-40B4-BE49-F238E27FC236}">
                <a16:creationId xmlns:a16="http://schemas.microsoft.com/office/drawing/2014/main" id="{596024B7-F1AA-4AE2-A178-778A5979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9DC"/>
                </a:solidFill>
              </a:defRPr>
            </a:pPr>
            <a:r>
              <a:rPr sz="1350" b="0">
                <a:solidFill>
                  <a:srgbClr val="B8C9DC"/>
                </a:solidFill>
              </a:rPr>
              <a:t>A observabilidade gera valor quando reduz tempo de descoberta, investigação e coordenação entre equipes.</a:t>
            </a:r>
          </a:p>
        </p:txBody>
      </p:sp>
      <p:sp>
        <p:nvSpPr>
          <p:cNvPr id="5" name="outcome-index-0">
            <a:extLst xmlns:a="http://schemas.openxmlformats.org/drawingml/2006/main">
              <a:ext uri="{FF2B5EF4-FFF2-40B4-BE49-F238E27FC236}">
                <a16:creationId xmlns:a16="http://schemas.microsoft.com/office/drawing/2014/main" id="{416A3A4E-8290-4551-8487-A6110AB41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6B5FF"/>
                </a:solidFill>
              </a:defRPr>
            </a:pPr>
            <a:r>
              <a:rPr sz="975" b="1">
                <a:solidFill>
                  <a:srgbClr val="56B5FF"/>
                </a:solidFill>
              </a:rPr>
              <a:t>01</a:t>
            </a:r>
          </a:p>
        </p:txBody>
      </p:sp>
      <p:sp>
        <p:nvSpPr>
          <p:cNvPr id="6" name="outcome-title-0">
            <a:extLst xmlns:a="http://schemas.openxmlformats.org/drawingml/2006/main">
              <a:ext uri="{FF2B5EF4-FFF2-40B4-BE49-F238E27FC236}">
                <a16:creationId xmlns:a16="http://schemas.microsoft.com/office/drawing/2014/main" id="{09224EAB-AA27-4698-BE47-E990CEFB7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409825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Adoção rápida</a:t>
            </a:r>
          </a:p>
        </p:txBody>
      </p:sp>
      <p:sp>
        <p:nvSpPr>
          <p:cNvPr id="7" name="outcome-body-0">
            <a:extLst xmlns:a="http://schemas.openxmlformats.org/drawingml/2006/main">
              <a:ext uri="{FF2B5EF4-FFF2-40B4-BE49-F238E27FC236}">
                <a16:creationId xmlns:a16="http://schemas.microsoft.com/office/drawing/2014/main" id="{A65C8283-E790-449C-9101-41FEC5B35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895600"/>
            <a:ext cx="4000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C9DC"/>
                </a:solidFill>
              </a:defRPr>
            </a:pPr>
            <a:r>
              <a:rPr sz="1275" b="0">
                <a:solidFill>
                  <a:srgbClr val="B8C9DC"/>
                </a:solidFill>
              </a:rPr>
              <a:t>Menos tempo entre instalar agentes e obter uma topologia operacional útil.</a:t>
            </a:r>
          </a:p>
        </p:txBody>
      </p:sp>
      <p:sp>
        <p:nvSpPr>
          <p:cNvPr id="8" name="outcome-rule-0">
            <a:extLst xmlns:a="http://schemas.openxmlformats.org/drawingml/2006/main">
              <a:ext uri="{FF2B5EF4-FFF2-40B4-BE49-F238E27FC236}">
                <a16:creationId xmlns:a16="http://schemas.microsoft.com/office/drawing/2014/main" id="{1EEA620D-1504-410F-9BA8-0E9C80A0D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4667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5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outcome-index-1">
            <a:extLst xmlns:a="http://schemas.openxmlformats.org/drawingml/2006/main">
              <a:ext uri="{FF2B5EF4-FFF2-40B4-BE49-F238E27FC236}">
                <a16:creationId xmlns:a16="http://schemas.microsoft.com/office/drawing/2014/main" id="{63190114-7BCE-4AF8-9610-97226992B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457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6B5FF"/>
                </a:solidFill>
              </a:defRPr>
            </a:pPr>
            <a:r>
              <a:rPr sz="975" b="1">
                <a:solidFill>
                  <a:srgbClr val="56B5FF"/>
                </a:solidFill>
              </a:rPr>
              <a:t>02</a:t>
            </a:r>
          </a:p>
        </p:txBody>
      </p:sp>
      <p:sp>
        <p:nvSpPr>
          <p:cNvPr id="10" name="outcome-title-1">
            <a:extLst xmlns:a="http://schemas.openxmlformats.org/drawingml/2006/main">
              <a:ext uri="{FF2B5EF4-FFF2-40B4-BE49-F238E27FC236}">
                <a16:creationId xmlns:a16="http://schemas.microsoft.com/office/drawing/2014/main" id="{B8FA1FCC-E902-4EAE-8604-E095A199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409825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Diagnóstico com contexto</a:t>
            </a:r>
          </a:p>
        </p:txBody>
      </p:sp>
      <p:sp>
        <p:nvSpPr>
          <p:cNvPr id="11" name="outcome-body-1">
            <a:extLst xmlns:a="http://schemas.openxmlformats.org/drawingml/2006/main">
              <a:ext uri="{FF2B5EF4-FFF2-40B4-BE49-F238E27FC236}">
                <a16:creationId xmlns:a16="http://schemas.microsoft.com/office/drawing/2014/main" id="{9B71DB74-D0D6-465C-B5BF-0E09A0A8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895600"/>
            <a:ext cx="4000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C9DC"/>
                </a:solidFill>
              </a:defRPr>
            </a:pPr>
            <a:r>
              <a:rPr sz="1275" b="0">
                <a:solidFill>
                  <a:srgbClr val="B8C9DC"/>
                </a:solidFill>
              </a:rPr>
              <a:t>Aplicação, infraestrutura, traces e eventos permanecem conectados.</a:t>
            </a:r>
          </a:p>
        </p:txBody>
      </p:sp>
      <p:sp>
        <p:nvSpPr>
          <p:cNvPr id="12" name="outcome-rule-1">
            <a:extLst xmlns:a="http://schemas.openxmlformats.org/drawingml/2006/main">
              <a:ext uri="{FF2B5EF4-FFF2-40B4-BE49-F238E27FC236}">
                <a16:creationId xmlns:a16="http://schemas.microsoft.com/office/drawing/2014/main" id="{5FEED2E0-15A2-44DF-B88B-500860125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4667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5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outcome-index-2">
            <a:extLst xmlns:a="http://schemas.openxmlformats.org/drawingml/2006/main">
              <a:ext uri="{FF2B5EF4-FFF2-40B4-BE49-F238E27FC236}">
                <a16:creationId xmlns:a16="http://schemas.microsoft.com/office/drawing/2014/main" id="{7F90B871-4829-45D7-A714-0A5650A29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338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6B5FF"/>
                </a:solidFill>
              </a:defRPr>
            </a:pPr>
            <a:r>
              <a:rPr sz="975" b="1">
                <a:solidFill>
                  <a:srgbClr val="56B5FF"/>
                </a:solidFill>
              </a:rPr>
              <a:t>03</a:t>
            </a:r>
          </a:p>
        </p:txBody>
      </p:sp>
      <p:sp>
        <p:nvSpPr>
          <p:cNvPr id="14" name="outcome-title-2">
            <a:extLst xmlns:a="http://schemas.openxmlformats.org/drawingml/2006/main">
              <a:ext uri="{FF2B5EF4-FFF2-40B4-BE49-F238E27FC236}">
                <a16:creationId xmlns:a16="http://schemas.microsoft.com/office/drawing/2014/main" id="{5C770F46-217F-4B25-BE03-258F2171E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086225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Decisão colaborativa</a:t>
            </a:r>
          </a:p>
        </p:txBody>
      </p:sp>
      <p:sp>
        <p:nvSpPr>
          <p:cNvPr id="15" name="outcome-body-2">
            <a:extLst xmlns:a="http://schemas.openxmlformats.org/drawingml/2006/main">
              <a:ext uri="{FF2B5EF4-FFF2-40B4-BE49-F238E27FC236}">
                <a16:creationId xmlns:a16="http://schemas.microsoft.com/office/drawing/2014/main" id="{F838D418-3D29-4383-8E01-5D96AC953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572000"/>
            <a:ext cx="4000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C9DC"/>
                </a:solidFill>
              </a:defRPr>
            </a:pPr>
            <a:r>
              <a:rPr sz="1275" b="0">
                <a:solidFill>
                  <a:srgbClr val="B8C9DC"/>
                </a:solidFill>
              </a:rPr>
              <a:t>Times compartilham a mesma evidência durante incidentes e mudanças.</a:t>
            </a:r>
          </a:p>
        </p:txBody>
      </p:sp>
      <p:sp>
        <p:nvSpPr>
          <p:cNvPr id="16" name="outcome-rule-2">
            <a:extLst xmlns:a="http://schemas.openxmlformats.org/drawingml/2006/main">
              <a:ext uri="{FF2B5EF4-FFF2-40B4-BE49-F238E27FC236}">
                <a16:creationId xmlns:a16="http://schemas.microsoft.com/office/drawing/2014/main" id="{78BCEBEA-ED43-4922-AFCA-2FA535FC5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91150"/>
            <a:ext cx="4667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5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outcome-index-3">
            <a:extLst xmlns:a="http://schemas.openxmlformats.org/drawingml/2006/main">
              <a:ext uri="{FF2B5EF4-FFF2-40B4-BE49-F238E27FC236}">
                <a16:creationId xmlns:a16="http://schemas.microsoft.com/office/drawing/2014/main" id="{819B1320-66D0-4C00-936A-62467FBB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41338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6B5FF"/>
                </a:solidFill>
              </a:defRPr>
            </a:pPr>
            <a:r>
              <a:rPr sz="975" b="1">
                <a:solidFill>
                  <a:srgbClr val="56B5FF"/>
                </a:solidFill>
              </a:rPr>
              <a:t>04</a:t>
            </a:r>
          </a:p>
        </p:txBody>
      </p:sp>
      <p:sp>
        <p:nvSpPr>
          <p:cNvPr id="18" name="outcome-title-3">
            <a:extLst xmlns:a="http://schemas.openxmlformats.org/drawingml/2006/main">
              <a:ext uri="{FF2B5EF4-FFF2-40B4-BE49-F238E27FC236}">
                <a16:creationId xmlns:a16="http://schemas.microsoft.com/office/drawing/2014/main" id="{B1056D78-8659-4C8C-88B8-3256FAA1A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086225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Escala governada</a:t>
            </a:r>
          </a:p>
        </p:txBody>
      </p:sp>
      <p:sp>
        <p:nvSpPr>
          <p:cNvPr id="19" name="outcome-body-3">
            <a:extLst xmlns:a="http://schemas.openxmlformats.org/drawingml/2006/main">
              <a:ext uri="{FF2B5EF4-FFF2-40B4-BE49-F238E27FC236}">
                <a16:creationId xmlns:a16="http://schemas.microsoft.com/office/drawing/2014/main" id="{D4510DD7-9F3B-46F8-B051-9BFC32B65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4572000"/>
            <a:ext cx="4000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8C9DC"/>
                </a:solidFill>
              </a:defRPr>
            </a:pPr>
            <a:r>
              <a:rPr sz="1275" b="0">
                <a:solidFill>
                  <a:srgbClr val="B8C9DC"/>
                </a:solidFill>
              </a:rPr>
              <a:t>SaaS ou self-hosted, políticas claras e expansão baseada em consumo.</a:t>
            </a:r>
          </a:p>
        </p:txBody>
      </p:sp>
      <p:sp>
        <p:nvSpPr>
          <p:cNvPr id="20" name="outcome-rule-3">
            <a:extLst xmlns:a="http://schemas.openxmlformats.org/drawingml/2006/main">
              <a:ext uri="{FF2B5EF4-FFF2-40B4-BE49-F238E27FC236}">
                <a16:creationId xmlns:a16="http://schemas.microsoft.com/office/drawing/2014/main" id="{39E9ACCB-4605-4BE1-A940-5ED162C7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5391150"/>
            <a:ext cx="4667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5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outcome-conclusion">
            <a:extLst xmlns:a="http://schemas.openxmlformats.org/drawingml/2006/main">
              <a:ext uri="{FF2B5EF4-FFF2-40B4-BE49-F238E27FC236}">
                <a16:creationId xmlns:a16="http://schemas.microsoft.com/office/drawing/2014/main" id="{0CB5F8D1-9AAD-490F-A726-27A67249A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524500"/>
            <a:ext cx="8763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8CCBFF"/>
                </a:solidFill>
              </a:defRPr>
            </a:pPr>
            <a:r>
              <a:rPr sz="1650" b="1">
                <a:solidFill>
                  <a:srgbClr val="8CCBFF"/>
                </a:solidFill>
              </a:rPr>
              <a:t>O resultado esperado: menos tempo reunindo evidências e mais tempo corrigindo o que afeta o negócio.</a:t>
            </a:r>
          </a:p>
        </p:txBody>
      </p:sp>
      <p:sp>
        <p:nvSpPr>
          <p:cNvPr id="22" name="footer-line-6">
            <a:extLst xmlns:a="http://schemas.openxmlformats.org/drawingml/2006/main">
              <a:ext uri="{FF2B5EF4-FFF2-40B4-BE49-F238E27FC236}">
                <a16:creationId xmlns:a16="http://schemas.microsoft.com/office/drawing/2014/main" id="{5EC27ECE-CB78-4F9D-BB4E-C89857BFB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5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footer-brand-6">
            <a:extLst xmlns:a="http://schemas.openxmlformats.org/drawingml/2006/main">
              <a:ext uri="{FF2B5EF4-FFF2-40B4-BE49-F238E27FC236}">
                <a16:creationId xmlns:a16="http://schemas.microsoft.com/office/drawing/2014/main" id="{4345C0A7-FE91-4BA2-9D81-177796286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695BA"/>
                </a:solidFill>
              </a:defRPr>
            </a:pPr>
            <a:r>
              <a:rPr sz="750" b="1">
                <a:solidFill>
                  <a:srgbClr val="7695BA"/>
                </a:solidFill>
              </a:rPr>
              <a:t>NUVIATECH  ·  IBM INSTANA  ·  OBSERVABILIDADE</a:t>
            </a:r>
          </a:p>
        </p:txBody>
      </p:sp>
      <p:sp>
        <p:nvSpPr>
          <p:cNvPr id="24" name="footer-page-6">
            <a:extLst xmlns:a="http://schemas.openxmlformats.org/drawingml/2006/main">
              <a:ext uri="{FF2B5EF4-FFF2-40B4-BE49-F238E27FC236}">
                <a16:creationId xmlns:a16="http://schemas.microsoft.com/office/drawing/2014/main" id="{476C405C-E0B7-4ADB-BC40-88B0A5426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6B5FF"/>
                </a:solidFill>
              </a:defRPr>
            </a:pPr>
            <a:r>
              <a:rPr sz="750" b="1">
                <a:solidFill>
                  <a:srgbClr val="56B5FF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7788906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eyebrow-rule-Evidência independente">
            <a:extLst xmlns:a="http://schemas.openxmlformats.org/drawingml/2006/main">
              <a:ext uri="{FF2B5EF4-FFF2-40B4-BE49-F238E27FC236}">
                <a16:creationId xmlns:a16="http://schemas.microsoft.com/office/drawing/2014/main" id="{F01A27AD-945C-48E9-9415-5197E441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Evidência independente">
            <a:extLst xmlns:a="http://schemas.openxmlformats.org/drawingml/2006/main">
              <a:ext uri="{FF2B5EF4-FFF2-40B4-BE49-F238E27FC236}">
                <a16:creationId xmlns:a16="http://schemas.microsoft.com/office/drawing/2014/main" id="{F702F241-9486-4FA8-8242-A46B71B07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EVIDÊNCIA INDEPENDENTE</a:t>
            </a:r>
          </a:p>
        </p:txBody>
      </p:sp>
      <p:sp>
        <p:nvSpPr>
          <p:cNvPr id="3" name="title-A experiência sustenta a tese de time-to-value">
            <a:extLst xmlns:a="http://schemas.openxmlformats.org/drawingml/2006/main">
              <a:ext uri="{FF2B5EF4-FFF2-40B4-BE49-F238E27FC236}">
                <a16:creationId xmlns:a16="http://schemas.microsoft.com/office/drawing/2014/main" id="{95A97A77-29BA-4ACA-B4C8-D57EDFBF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243F"/>
                </a:solidFill>
              </a:defRPr>
            </a:pPr>
            <a:r>
              <a:rPr sz="3000" b="1">
                <a:solidFill>
                  <a:srgbClr val="10243F"/>
                </a:solidFill>
              </a:rPr>
              <a:t>A experiência sustenta a tese de time-to-value</a:t>
            </a:r>
          </a:p>
        </p:txBody>
      </p:sp>
      <p:sp>
        <p:nvSpPr>
          <p:cNvPr id="4" name="subtitle-A experiência sustenta a tese de time-to-value">
            <a:extLst xmlns:a="http://schemas.openxmlformats.org/drawingml/2006/main">
              <a:ext uri="{FF2B5EF4-FFF2-40B4-BE49-F238E27FC236}">
                <a16:creationId xmlns:a16="http://schemas.microsoft.com/office/drawing/2014/main" id="{1507170A-DB7C-43AF-8E97-C76379DC6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Notas do IBM Instana no G2, em escala de 0 a 10; o volume de avaliações varia por indicador.</a:t>
            </a:r>
          </a:p>
        </p:txBody>
      </p:sp>
      <p:sp>
        <p:nvSpPr>
          <p:cNvPr id="5" name="experience-card-0">
            <a:extLst xmlns:a="http://schemas.openxmlformats.org/drawingml/2006/main">
              <a:ext uri="{FF2B5EF4-FFF2-40B4-BE49-F238E27FC236}">
                <a16:creationId xmlns:a16="http://schemas.microsoft.com/office/drawing/2014/main" id="{2351C1B6-9345-42FF-8E81-767221BD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3333750" cy="1295400"/>
          </a:xfrm>
          <a:prstGeom xmlns:a="http://schemas.openxmlformats.org/drawingml/2006/main" prst="roundRect">
            <a:avLst>
              <a:gd name="adj" fmla="val 10294"/>
            </a:avLst>
          </a:prstGeom>
          <a:solidFill xmlns:a="http://schemas.openxmlformats.org/drawingml/2006/main">
            <a:srgbClr val="F5F8FC"/>
          </a:solidFill>
          <a:ln xmlns:a="http://schemas.openxmlformats.org/drawingml/2006/main" w="9525">
            <a:solidFill>
              <a:srgbClr val="D7E1EC"/>
            </a:solidFill>
            <a:prstDash val="solid"/>
          </a:ln>
        </p:spPr>
      </p:sp>
      <p:sp>
        <p:nvSpPr>
          <p:cNvPr id="6" name="experience-score-0">
            <a:extLst xmlns:a="http://schemas.openxmlformats.org/drawingml/2006/main">
              <a:ext uri="{FF2B5EF4-FFF2-40B4-BE49-F238E27FC236}">
                <a16:creationId xmlns:a16="http://schemas.microsoft.com/office/drawing/2014/main" id="{DBC28D84-8E57-4195-90AE-EAB21124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686050"/>
            <a:ext cx="1066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478FF"/>
                </a:solidFill>
              </a:defRPr>
            </a:pPr>
            <a:r>
              <a:rPr sz="3150" b="1">
                <a:solidFill>
                  <a:srgbClr val="1478FF"/>
                </a:solidFill>
              </a:rPr>
              <a:t>8,6</a:t>
            </a:r>
          </a:p>
        </p:txBody>
      </p:sp>
      <p:sp>
        <p:nvSpPr>
          <p:cNvPr id="7" name="experience-label-0">
            <a:extLst xmlns:a="http://schemas.openxmlformats.org/drawingml/2006/main">
              <a:ext uri="{FF2B5EF4-FFF2-40B4-BE49-F238E27FC236}">
                <a16:creationId xmlns:a16="http://schemas.microsoft.com/office/drawing/2014/main" id="{870D01ED-9454-435C-9334-614C4E6FC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2771775"/>
            <a:ext cx="171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243F"/>
                </a:solidFill>
              </a:defRPr>
            </a:pPr>
            <a:r>
              <a:rPr sz="1275" b="1">
                <a:solidFill>
                  <a:srgbClr val="10243F"/>
                </a:solidFill>
              </a:rPr>
              <a:t>Facilidade de uso</a:t>
            </a:r>
          </a:p>
        </p:txBody>
      </p:sp>
      <p:sp>
        <p:nvSpPr>
          <p:cNvPr id="8" name="experience-scale-0">
            <a:extLst xmlns:a="http://schemas.openxmlformats.org/drawingml/2006/main">
              <a:ext uri="{FF2B5EF4-FFF2-40B4-BE49-F238E27FC236}">
                <a16:creationId xmlns:a16="http://schemas.microsoft.com/office/drawing/2014/main" id="{2CC7D524-D0EC-4A4E-95AC-1D312F3FE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37185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58A"/>
                </a:solidFill>
              </a:defRPr>
            </a:pPr>
            <a:r>
              <a:rPr sz="900" b="0">
                <a:solidFill>
                  <a:srgbClr val="66758A"/>
                </a:solidFill>
              </a:rPr>
              <a:t>nota de 0 a 10</a:t>
            </a:r>
          </a:p>
        </p:txBody>
      </p:sp>
      <p:sp>
        <p:nvSpPr>
          <p:cNvPr id="9" name="experience-card-1">
            <a:extLst xmlns:a="http://schemas.openxmlformats.org/drawingml/2006/main">
              <a:ext uri="{FF2B5EF4-FFF2-40B4-BE49-F238E27FC236}">
                <a16:creationId xmlns:a16="http://schemas.microsoft.com/office/drawing/2014/main" id="{20F96234-84ED-4AF2-8179-A62003BEE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457450"/>
            <a:ext cx="3333750" cy="1295400"/>
          </a:xfrm>
          <a:prstGeom xmlns:a="http://schemas.openxmlformats.org/drawingml/2006/main" prst="roundRect">
            <a:avLst>
              <a:gd name="adj" fmla="val 10294"/>
            </a:avLst>
          </a:prstGeom>
          <a:solidFill xmlns:a="http://schemas.openxmlformats.org/drawingml/2006/main">
            <a:srgbClr val="F5F8FC"/>
          </a:solidFill>
          <a:ln xmlns:a="http://schemas.openxmlformats.org/drawingml/2006/main" w="9525">
            <a:solidFill>
              <a:srgbClr val="D7E1EC"/>
            </a:solidFill>
            <a:prstDash val="solid"/>
          </a:ln>
        </p:spPr>
      </p:sp>
      <p:sp>
        <p:nvSpPr>
          <p:cNvPr id="10" name="experience-score-1">
            <a:extLst xmlns:a="http://schemas.openxmlformats.org/drawingml/2006/main">
              <a:ext uri="{FF2B5EF4-FFF2-40B4-BE49-F238E27FC236}">
                <a16:creationId xmlns:a16="http://schemas.microsoft.com/office/drawing/2014/main" id="{D542ACAA-479C-4898-BC19-E26AA052F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686050"/>
            <a:ext cx="1066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478FF"/>
                </a:solidFill>
              </a:defRPr>
            </a:pPr>
            <a:r>
              <a:rPr sz="3150" b="1">
                <a:solidFill>
                  <a:srgbClr val="1478FF"/>
                </a:solidFill>
              </a:rPr>
              <a:t>8,8</a:t>
            </a:r>
          </a:p>
        </p:txBody>
      </p:sp>
      <p:sp>
        <p:nvSpPr>
          <p:cNvPr id="11" name="experience-label-1">
            <a:extLst xmlns:a="http://schemas.openxmlformats.org/drawingml/2006/main">
              <a:ext uri="{FF2B5EF4-FFF2-40B4-BE49-F238E27FC236}">
                <a16:creationId xmlns:a16="http://schemas.microsoft.com/office/drawing/2014/main" id="{6E4BC028-1DDB-4416-9DFF-5C93B8E2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2771775"/>
            <a:ext cx="171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243F"/>
                </a:solidFill>
              </a:defRPr>
            </a:pPr>
            <a:r>
              <a:rPr sz="1275" b="1">
                <a:solidFill>
                  <a:srgbClr val="10243F"/>
                </a:solidFill>
              </a:rPr>
              <a:t>Facilidade de configuração</a:t>
            </a:r>
          </a:p>
        </p:txBody>
      </p:sp>
      <p:sp>
        <p:nvSpPr>
          <p:cNvPr id="12" name="experience-scale-1">
            <a:extLst xmlns:a="http://schemas.openxmlformats.org/drawingml/2006/main">
              <a:ext uri="{FF2B5EF4-FFF2-40B4-BE49-F238E27FC236}">
                <a16:creationId xmlns:a16="http://schemas.microsoft.com/office/drawing/2014/main" id="{FF16B08B-5F68-4281-9121-E104DA44B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7185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58A"/>
                </a:solidFill>
              </a:defRPr>
            </a:pPr>
            <a:r>
              <a:rPr sz="900" b="0">
                <a:solidFill>
                  <a:srgbClr val="66758A"/>
                </a:solidFill>
              </a:rPr>
              <a:t>nota de 0 a 10</a:t>
            </a:r>
          </a:p>
        </p:txBody>
      </p:sp>
      <p:sp>
        <p:nvSpPr>
          <p:cNvPr id="13" name="experience-card-2">
            <a:extLst xmlns:a="http://schemas.openxmlformats.org/drawingml/2006/main">
              <a:ext uri="{FF2B5EF4-FFF2-40B4-BE49-F238E27FC236}">
                <a16:creationId xmlns:a16="http://schemas.microsoft.com/office/drawing/2014/main" id="{6BD347FC-CFC4-4DED-A900-4B2A524F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3333750" cy="1295400"/>
          </a:xfrm>
          <a:prstGeom xmlns:a="http://schemas.openxmlformats.org/drawingml/2006/main" prst="roundRect">
            <a:avLst>
              <a:gd name="adj" fmla="val 10294"/>
            </a:avLst>
          </a:prstGeom>
          <a:solidFill xmlns:a="http://schemas.openxmlformats.org/drawingml/2006/main">
            <a:srgbClr val="F5F8FC"/>
          </a:solidFill>
          <a:ln xmlns:a="http://schemas.openxmlformats.org/drawingml/2006/main" w="9525">
            <a:solidFill>
              <a:srgbClr val="D7E1EC"/>
            </a:solidFill>
            <a:prstDash val="solid"/>
          </a:ln>
        </p:spPr>
      </p:sp>
      <p:sp>
        <p:nvSpPr>
          <p:cNvPr id="14" name="experience-score-2">
            <a:extLst xmlns:a="http://schemas.openxmlformats.org/drawingml/2006/main">
              <a:ext uri="{FF2B5EF4-FFF2-40B4-BE49-F238E27FC236}">
                <a16:creationId xmlns:a16="http://schemas.microsoft.com/office/drawing/2014/main" id="{E618BBB9-2271-49E1-BA7E-09FAF1CE8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248150"/>
            <a:ext cx="1066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478FF"/>
                </a:solidFill>
              </a:defRPr>
            </a:pPr>
            <a:r>
              <a:rPr sz="3150" b="1">
                <a:solidFill>
                  <a:srgbClr val="1478FF"/>
                </a:solidFill>
              </a:rPr>
              <a:t>8,4</a:t>
            </a:r>
          </a:p>
        </p:txBody>
      </p:sp>
      <p:sp>
        <p:nvSpPr>
          <p:cNvPr id="15" name="experience-label-2">
            <a:extLst xmlns:a="http://schemas.openxmlformats.org/drawingml/2006/main">
              <a:ext uri="{FF2B5EF4-FFF2-40B4-BE49-F238E27FC236}">
                <a16:creationId xmlns:a16="http://schemas.microsoft.com/office/drawing/2014/main" id="{E4D16370-B486-4B90-8035-0CF053A09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38350" y="4333875"/>
            <a:ext cx="171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243F"/>
                </a:solidFill>
              </a:defRPr>
            </a:pPr>
            <a:r>
              <a:rPr sz="1275" b="1">
                <a:solidFill>
                  <a:srgbClr val="10243F"/>
                </a:solidFill>
              </a:rPr>
              <a:t>Facilidade de administração</a:t>
            </a:r>
          </a:p>
        </p:txBody>
      </p:sp>
      <p:sp>
        <p:nvSpPr>
          <p:cNvPr id="16" name="experience-scale-2">
            <a:extLst xmlns:a="http://schemas.openxmlformats.org/drawingml/2006/main">
              <a:ext uri="{FF2B5EF4-FFF2-40B4-BE49-F238E27FC236}">
                <a16:creationId xmlns:a16="http://schemas.microsoft.com/office/drawing/2014/main" id="{D92766BD-795F-4672-B55E-53AB5112D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93395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58A"/>
                </a:solidFill>
              </a:defRPr>
            </a:pPr>
            <a:r>
              <a:rPr sz="900" b="0">
                <a:solidFill>
                  <a:srgbClr val="66758A"/>
                </a:solidFill>
              </a:rPr>
              <a:t>nota de 0 a 10</a:t>
            </a:r>
          </a:p>
        </p:txBody>
      </p:sp>
      <p:sp>
        <p:nvSpPr>
          <p:cNvPr id="17" name="experience-card-3">
            <a:extLst xmlns:a="http://schemas.openxmlformats.org/drawingml/2006/main">
              <a:ext uri="{FF2B5EF4-FFF2-40B4-BE49-F238E27FC236}">
                <a16:creationId xmlns:a16="http://schemas.microsoft.com/office/drawing/2014/main" id="{889FC7B2-A372-4B78-9944-D398B80E4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019550"/>
            <a:ext cx="3333750" cy="1295400"/>
          </a:xfrm>
          <a:prstGeom xmlns:a="http://schemas.openxmlformats.org/drawingml/2006/main" prst="roundRect">
            <a:avLst>
              <a:gd name="adj" fmla="val 10294"/>
            </a:avLst>
          </a:prstGeom>
          <a:solidFill xmlns:a="http://schemas.openxmlformats.org/drawingml/2006/main">
            <a:srgbClr val="F5F8FC"/>
          </a:solidFill>
          <a:ln xmlns:a="http://schemas.openxmlformats.org/drawingml/2006/main" w="9525">
            <a:solidFill>
              <a:srgbClr val="D7E1EC"/>
            </a:solidFill>
            <a:prstDash val="solid"/>
          </a:ln>
        </p:spPr>
      </p:sp>
      <p:sp>
        <p:nvSpPr>
          <p:cNvPr id="18" name="experience-score-3">
            <a:extLst xmlns:a="http://schemas.openxmlformats.org/drawingml/2006/main">
              <a:ext uri="{FF2B5EF4-FFF2-40B4-BE49-F238E27FC236}">
                <a16:creationId xmlns:a16="http://schemas.microsoft.com/office/drawing/2014/main" id="{A04D3273-CA08-4E90-9DA1-5CEF5BBB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248150"/>
            <a:ext cx="1066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478FF"/>
                </a:solidFill>
              </a:defRPr>
            </a:pPr>
            <a:r>
              <a:rPr sz="3150" b="1">
                <a:solidFill>
                  <a:srgbClr val="1478FF"/>
                </a:solidFill>
              </a:rPr>
              <a:t>8,6</a:t>
            </a:r>
          </a:p>
        </p:txBody>
      </p:sp>
      <p:sp>
        <p:nvSpPr>
          <p:cNvPr id="19" name="experience-label-3">
            <a:extLst xmlns:a="http://schemas.openxmlformats.org/drawingml/2006/main">
              <a:ext uri="{FF2B5EF4-FFF2-40B4-BE49-F238E27FC236}">
                <a16:creationId xmlns:a16="http://schemas.microsoft.com/office/drawing/2014/main" id="{9CDA10BB-7E63-4C0E-A5D9-C736E6DBA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34050" y="4333875"/>
            <a:ext cx="171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243F"/>
                </a:solidFill>
              </a:defRPr>
            </a:pPr>
            <a:r>
              <a:rPr sz="1275" b="1">
                <a:solidFill>
                  <a:srgbClr val="10243F"/>
                </a:solidFill>
              </a:rPr>
              <a:t>Qualidade de suporte</a:t>
            </a:r>
          </a:p>
        </p:txBody>
      </p:sp>
      <p:sp>
        <p:nvSpPr>
          <p:cNvPr id="20" name="experience-scale-3">
            <a:extLst xmlns:a="http://schemas.openxmlformats.org/drawingml/2006/main">
              <a:ext uri="{FF2B5EF4-FFF2-40B4-BE49-F238E27FC236}">
                <a16:creationId xmlns:a16="http://schemas.microsoft.com/office/drawing/2014/main" id="{A59810BB-3E73-4C9F-858F-7FE4BE79D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933950"/>
            <a:ext cx="1619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58A"/>
                </a:solidFill>
              </a:defRPr>
            </a:pPr>
            <a:r>
              <a:rPr sz="900" b="0">
                <a:solidFill>
                  <a:srgbClr val="66758A"/>
                </a:solidFill>
              </a:rPr>
              <a:t>nota de 0 a 10</a:t>
            </a:r>
          </a:p>
        </p:txBody>
      </p:sp>
      <p:sp>
        <p:nvSpPr>
          <p:cNvPr id="21" name="chart-callout">
            <a:extLst xmlns:a="http://schemas.openxmlformats.org/drawingml/2006/main">
              <a:ext uri="{FF2B5EF4-FFF2-40B4-BE49-F238E27FC236}">
                <a16:creationId xmlns:a16="http://schemas.microsoft.com/office/drawing/2014/main" id="{FD4082D7-D0DF-47CF-BAEC-9C3387A53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609850"/>
            <a:ext cx="2914650" cy="2800350"/>
          </a:xfrm>
          <a:prstGeom xmlns:a="http://schemas.openxmlformats.org/drawingml/2006/main" prst="roundRect">
            <a:avLst>
              <a:gd name="adj" fmla="val 6122"/>
            </a:avLst>
          </a:prstGeom>
          <a:solidFill xmlns:a="http://schemas.openxmlformats.org/drawingml/2006/main">
            <a:srgbClr val="EAF2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chart-callout-label">
            <a:extLst xmlns:a="http://schemas.openxmlformats.org/drawingml/2006/main">
              <a:ext uri="{FF2B5EF4-FFF2-40B4-BE49-F238E27FC236}">
                <a16:creationId xmlns:a16="http://schemas.microsoft.com/office/drawing/2014/main" id="{E790A3C0-1086-4C5E-9ABE-1DB1ECC99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29527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478FF"/>
                </a:solidFill>
              </a:defRPr>
            </a:pPr>
            <a:r>
              <a:rPr sz="975" b="1">
                <a:solidFill>
                  <a:srgbClr val="1478FF"/>
                </a:solidFill>
              </a:rPr>
              <a:t>LEITURA</a:t>
            </a:r>
          </a:p>
        </p:txBody>
      </p:sp>
      <p:sp>
        <p:nvSpPr>
          <p:cNvPr id="23" name="chart-callout-title">
            <a:extLst xmlns:a="http://schemas.openxmlformats.org/drawingml/2006/main">
              <a:ext uri="{FF2B5EF4-FFF2-40B4-BE49-F238E27FC236}">
                <a16:creationId xmlns:a16="http://schemas.microsoft.com/office/drawing/2014/main" id="{ED501EAC-CAF4-425E-9A79-B8F647C18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371850"/>
            <a:ext cx="2190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0243F"/>
                </a:solidFill>
              </a:defRPr>
            </a:pPr>
            <a:r>
              <a:rPr sz="2250" b="1">
                <a:solidFill>
                  <a:srgbClr val="10243F"/>
                </a:solidFill>
              </a:rPr>
              <a:t>8,8 em</a:t>
            </a:r>
          </a:p>
          <a:p xmlns:a="http://schemas.openxmlformats.org/drawingml/2006/main">
            <a:pPr algn="l">
              <a:defRPr sz="2250" b="1">
                <a:solidFill>
                  <a:srgbClr val="10243F"/>
                </a:solidFill>
              </a:defRPr>
            </a:pPr>
            <a:r>
              <a:rPr sz="2250" b="1">
                <a:solidFill>
                  <a:srgbClr val="10243F"/>
                </a:solidFill>
              </a:rPr>
              <a:t>facilidade de</a:t>
            </a:r>
          </a:p>
          <a:p xmlns:a="http://schemas.openxmlformats.org/drawingml/2006/main">
            <a:pPr algn="l">
              <a:defRPr sz="2250" b="1">
                <a:solidFill>
                  <a:srgbClr val="10243F"/>
                </a:solidFill>
              </a:defRPr>
            </a:pPr>
            <a:r>
              <a:rPr sz="2250" b="1">
                <a:solidFill>
                  <a:srgbClr val="10243F"/>
                </a:solidFill>
              </a:rPr>
              <a:t>configuração</a:t>
            </a:r>
          </a:p>
        </p:txBody>
      </p:sp>
      <p:sp>
        <p:nvSpPr>
          <p:cNvPr id="24" name="chart-callout-note">
            <a:extLst xmlns:a="http://schemas.openxmlformats.org/drawingml/2006/main">
              <a:ext uri="{FF2B5EF4-FFF2-40B4-BE49-F238E27FC236}">
                <a16:creationId xmlns:a16="http://schemas.microsoft.com/office/drawing/2014/main" id="{41CC8AB4-485C-428A-A16A-0FE1EAEA4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667250"/>
            <a:ext cx="219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57C"/>
                </a:solidFill>
              </a:defRPr>
            </a:pPr>
            <a:r>
              <a:rPr sz="1275" b="0">
                <a:solidFill>
                  <a:srgbClr val="52657C"/>
                </a:solidFill>
              </a:rPr>
              <a:t>Qualidade de suporte: 8,6 em 320 avaliações.</a:t>
            </a:r>
          </a:p>
        </p:txBody>
      </p:sp>
      <p:sp>
        <p:nvSpPr>
          <p:cNvPr id="25" name="footer-line-7">
            <a:extLst xmlns:a="http://schemas.openxmlformats.org/drawingml/2006/main">
              <a:ext uri="{FF2B5EF4-FFF2-40B4-BE49-F238E27FC236}">
                <a16:creationId xmlns:a16="http://schemas.microsoft.com/office/drawing/2014/main" id="{91E8DD2D-8C41-4DF6-BA22-2A03814A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footer-brand-7">
            <a:extLst xmlns:a="http://schemas.openxmlformats.org/drawingml/2006/main">
              <a:ext uri="{FF2B5EF4-FFF2-40B4-BE49-F238E27FC236}">
                <a16:creationId xmlns:a16="http://schemas.microsoft.com/office/drawing/2014/main" id="{DA9A21FE-742E-4A93-9419-7463A08D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8190A3"/>
                </a:solidFill>
              </a:defRPr>
            </a:pPr>
            <a:r>
              <a:rPr sz="750" b="1">
                <a:solidFill>
                  <a:srgbClr val="8190A3"/>
                </a:solidFill>
              </a:rPr>
              <a:t>NUVIATECH  ·  IBM INSTANA  ·  OBSERVABILIDADE</a:t>
            </a:r>
          </a:p>
        </p:txBody>
      </p:sp>
      <p:sp>
        <p:nvSpPr>
          <p:cNvPr id="27" name="footer-page-7">
            <a:extLst xmlns:a="http://schemas.openxmlformats.org/drawingml/2006/main">
              <a:ext uri="{FF2B5EF4-FFF2-40B4-BE49-F238E27FC236}">
                <a16:creationId xmlns:a16="http://schemas.microsoft.com/office/drawing/2014/main" id="{D3E7086C-2A4E-4D6E-9B2D-FA4FC8A4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478FF"/>
                </a:solidFill>
              </a:defRPr>
            </a:pPr>
            <a:r>
              <a:rPr sz="750" b="1">
                <a:solidFill>
                  <a:srgbClr val="1478FF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35997292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eyebrow-rule-Atendimento e resultados">
            <a:extLst xmlns:a="http://schemas.openxmlformats.org/drawingml/2006/main">
              <a:ext uri="{FF2B5EF4-FFF2-40B4-BE49-F238E27FC236}">
                <a16:creationId xmlns:a16="http://schemas.microsoft.com/office/drawing/2014/main" id="{AFE464F6-C2F2-4F14-AFC0-C6536DA58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Atendimento e resultados">
            <a:extLst xmlns:a="http://schemas.openxmlformats.org/drawingml/2006/main">
              <a:ext uri="{FF2B5EF4-FFF2-40B4-BE49-F238E27FC236}">
                <a16:creationId xmlns:a16="http://schemas.microsoft.com/office/drawing/2014/main" id="{C42160CB-5BDA-48FF-A776-8E87B35E5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ATENDIMENTO E RESULTADOS</a:t>
            </a:r>
          </a:p>
        </p:txBody>
      </p:sp>
      <p:sp>
        <p:nvSpPr>
          <p:cNvPr id="3" name="title-Bom suporte e resultados documentados">
            <a:extLst xmlns:a="http://schemas.openxmlformats.org/drawingml/2006/main">
              <a:ext uri="{FF2B5EF4-FFF2-40B4-BE49-F238E27FC236}">
                <a16:creationId xmlns:a16="http://schemas.microsoft.com/office/drawing/2014/main" id="{037955D8-0194-4FC5-941D-44A962384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243F"/>
                </a:solidFill>
              </a:defRPr>
            </a:pPr>
            <a:r>
              <a:rPr sz="3000" b="1">
                <a:solidFill>
                  <a:srgbClr val="10243F"/>
                </a:solidFill>
              </a:rPr>
              <a:t>Bom suporte e resultados documentados</a:t>
            </a:r>
          </a:p>
        </p:txBody>
      </p:sp>
      <p:sp>
        <p:nvSpPr>
          <p:cNvPr id="4" name="subtitle-Bom suporte e resultados documentados">
            <a:extLst xmlns:a="http://schemas.openxmlformats.org/drawingml/2006/main">
              <a:ext uri="{FF2B5EF4-FFF2-40B4-BE49-F238E27FC236}">
                <a16:creationId xmlns:a16="http://schemas.microsoft.com/office/drawing/2014/main" id="{46785934-06C4-46FD-934B-08F61B399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Tecnologia, atendimento e método de implantação formam uma entrega orientada a resultado.</a:t>
            </a:r>
          </a:p>
        </p:txBody>
      </p:sp>
      <p:sp>
        <p:nvSpPr>
          <p:cNvPr id="5" name="stat-8,6">
            <a:extLst xmlns:a="http://schemas.openxmlformats.org/drawingml/2006/main">
              <a:ext uri="{FF2B5EF4-FFF2-40B4-BE49-F238E27FC236}">
                <a16:creationId xmlns:a16="http://schemas.microsoft.com/office/drawing/2014/main" id="{1495313C-732F-4CA1-9EFE-5B23857DD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381250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478FF"/>
                </a:solidFill>
              </a:defRPr>
            </a:pPr>
            <a:r>
              <a:rPr sz="3450" b="1">
                <a:solidFill>
                  <a:srgbClr val="1478FF"/>
                </a:solidFill>
              </a:rPr>
              <a:t>8,6</a:t>
            </a:r>
          </a:p>
        </p:txBody>
      </p:sp>
      <p:sp>
        <p:nvSpPr>
          <p:cNvPr id="6" name="stat-label-8,6">
            <a:extLst xmlns:a="http://schemas.openxmlformats.org/drawingml/2006/main">
              <a:ext uri="{FF2B5EF4-FFF2-40B4-BE49-F238E27FC236}">
                <a16:creationId xmlns:a16="http://schemas.microsoft.com/office/drawing/2014/main" id="{EE707D80-B41A-4949-A6BF-ACFB71CD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990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qualidade de suporte do Instana no G2 · 320 avaliações</a:t>
            </a:r>
          </a:p>
        </p:txBody>
      </p:sp>
      <p:sp>
        <p:nvSpPr>
          <p:cNvPr id="7" name="stat-1 s">
            <a:extLst xmlns:a="http://schemas.openxmlformats.org/drawingml/2006/main">
              <a:ext uri="{FF2B5EF4-FFF2-40B4-BE49-F238E27FC236}">
                <a16:creationId xmlns:a16="http://schemas.microsoft.com/office/drawing/2014/main" id="{7D8BBF4E-B424-4718-8666-E16DB3530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381250"/>
            <a:ext cx="2381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478FF"/>
                </a:solidFill>
              </a:defRPr>
            </a:pPr>
            <a:r>
              <a:rPr sz="3450" b="1">
                <a:solidFill>
                  <a:srgbClr val="1478FF"/>
                </a:solidFill>
              </a:rPr>
              <a:t>1 s</a:t>
            </a:r>
          </a:p>
        </p:txBody>
      </p:sp>
      <p:sp>
        <p:nvSpPr>
          <p:cNvPr id="8" name="stat-label-1 s">
            <a:extLst xmlns:a="http://schemas.openxmlformats.org/drawingml/2006/main">
              <a:ext uri="{FF2B5EF4-FFF2-40B4-BE49-F238E27FC236}">
                <a16:creationId xmlns:a16="http://schemas.microsoft.com/office/drawing/2014/main" id="{23745A8C-C2E6-4E0E-B288-9E69527A0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0990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granularidade declarada para métricas do Instana</a:t>
            </a:r>
          </a:p>
        </p:txBody>
      </p:sp>
      <p:sp>
        <p:nvSpPr>
          <p:cNvPr id="9" name="support-divider">
            <a:extLst xmlns:a="http://schemas.openxmlformats.org/drawingml/2006/main">
              <a:ext uri="{FF2B5EF4-FFF2-40B4-BE49-F238E27FC236}">
                <a16:creationId xmlns:a16="http://schemas.microsoft.com/office/drawing/2014/main" id="{A572C076-26B8-4C0C-A8F5-716A05D8A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343150"/>
            <a:ext cx="9525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case-label">
            <a:extLst xmlns:a="http://schemas.openxmlformats.org/drawingml/2006/main">
              <a:ext uri="{FF2B5EF4-FFF2-40B4-BE49-F238E27FC236}">
                <a16:creationId xmlns:a16="http://schemas.microsoft.com/office/drawing/2014/main" id="{1D88F19E-C193-4F94-9C62-DB3097F41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362200"/>
            <a:ext cx="419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478FF"/>
                </a:solidFill>
              </a:defRPr>
            </a:pPr>
            <a:r>
              <a:rPr sz="975" b="1">
                <a:solidFill>
                  <a:srgbClr val="1478FF"/>
                </a:solidFill>
              </a:rPr>
              <a:t>CASO STATE OF OREGON OIS · IBM</a:t>
            </a:r>
          </a:p>
        </p:txBody>
      </p:sp>
      <p:sp>
        <p:nvSpPr>
          <p:cNvPr id="11" name="stat-−50%">
            <a:extLst xmlns:a="http://schemas.openxmlformats.org/drawingml/2006/main">
              <a:ext uri="{FF2B5EF4-FFF2-40B4-BE49-F238E27FC236}">
                <a16:creationId xmlns:a16="http://schemas.microsoft.com/office/drawing/2014/main" id="{6139DE4D-6520-482B-AC9A-1CD0E85A0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2857500"/>
            <a:ext cx="200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478FF"/>
                </a:solidFill>
              </a:defRPr>
            </a:pPr>
            <a:r>
              <a:rPr sz="3450" b="1">
                <a:solidFill>
                  <a:srgbClr val="1478FF"/>
                </a:solidFill>
              </a:rPr>
              <a:t>−50%</a:t>
            </a:r>
          </a:p>
        </p:txBody>
      </p:sp>
      <p:sp>
        <p:nvSpPr>
          <p:cNvPr id="12" name="stat-label-−50%">
            <a:extLst xmlns:a="http://schemas.openxmlformats.org/drawingml/2006/main">
              <a:ext uri="{FF2B5EF4-FFF2-40B4-BE49-F238E27FC236}">
                <a16:creationId xmlns:a16="http://schemas.microsoft.com/office/drawing/2014/main" id="{1FC97908-1634-4170-81E6-3C8D72C6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48615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tempo médio de detecção</a:t>
            </a:r>
          </a:p>
        </p:txBody>
      </p:sp>
      <p:sp>
        <p:nvSpPr>
          <p:cNvPr id="13" name="stat-−30%">
            <a:extLst xmlns:a="http://schemas.openxmlformats.org/drawingml/2006/main">
              <a:ext uri="{FF2B5EF4-FFF2-40B4-BE49-F238E27FC236}">
                <a16:creationId xmlns:a16="http://schemas.microsoft.com/office/drawing/2014/main" id="{9DD577B4-001F-4772-9D73-3804C6ABF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857500"/>
            <a:ext cx="200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478FF"/>
                </a:solidFill>
              </a:defRPr>
            </a:pPr>
            <a:r>
              <a:rPr sz="3450" b="1">
                <a:solidFill>
                  <a:srgbClr val="1478FF"/>
                </a:solidFill>
              </a:rPr>
              <a:t>−30%</a:t>
            </a:r>
          </a:p>
        </p:txBody>
      </p:sp>
      <p:sp>
        <p:nvSpPr>
          <p:cNvPr id="14" name="stat-label-−30%">
            <a:extLst xmlns:a="http://schemas.openxmlformats.org/drawingml/2006/main">
              <a:ext uri="{FF2B5EF4-FFF2-40B4-BE49-F238E27FC236}">
                <a16:creationId xmlns:a16="http://schemas.microsoft.com/office/drawing/2014/main" id="{F4957778-47E7-4549-8AE3-6252FC41E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48615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tempo médio de reparo</a:t>
            </a:r>
          </a:p>
        </p:txBody>
      </p:sp>
      <p:sp>
        <p:nvSpPr>
          <p:cNvPr id="15" name="stat-20 h">
            <a:extLst xmlns:a="http://schemas.openxmlformats.org/drawingml/2006/main">
              <a:ext uri="{FF2B5EF4-FFF2-40B4-BE49-F238E27FC236}">
                <a16:creationId xmlns:a16="http://schemas.microsoft.com/office/drawing/2014/main" id="{73E087A7-91A0-4208-9B08-A5B556299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210050"/>
            <a:ext cx="200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478FF"/>
                </a:solidFill>
              </a:defRPr>
            </a:pPr>
            <a:r>
              <a:rPr sz="3450" b="1">
                <a:solidFill>
                  <a:srgbClr val="1478FF"/>
                </a:solidFill>
              </a:rPr>
              <a:t>20 h</a:t>
            </a:r>
          </a:p>
        </p:txBody>
      </p:sp>
      <p:sp>
        <p:nvSpPr>
          <p:cNvPr id="16" name="stat-label-20 h">
            <a:extLst xmlns:a="http://schemas.openxmlformats.org/drawingml/2006/main">
              <a:ext uri="{FF2B5EF4-FFF2-40B4-BE49-F238E27FC236}">
                <a16:creationId xmlns:a16="http://schemas.microsoft.com/office/drawing/2014/main" id="{D7BB662D-8196-4CB2-A70F-4BC8CCEBD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48387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de esforço manual poupado por semana</a:t>
            </a:r>
          </a:p>
        </p:txBody>
      </p:sp>
      <p:sp>
        <p:nvSpPr>
          <p:cNvPr id="17" name="stat-−25%">
            <a:extLst xmlns:a="http://schemas.openxmlformats.org/drawingml/2006/main">
              <a:ext uri="{FF2B5EF4-FFF2-40B4-BE49-F238E27FC236}">
                <a16:creationId xmlns:a16="http://schemas.microsoft.com/office/drawing/2014/main" id="{D0B96247-C9E1-4C90-AE4F-68C9DAD47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210050"/>
            <a:ext cx="2000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1478FF"/>
                </a:solidFill>
              </a:defRPr>
            </a:pPr>
            <a:r>
              <a:rPr sz="3450" b="1">
                <a:solidFill>
                  <a:srgbClr val="1478FF"/>
                </a:solidFill>
              </a:rPr>
              <a:t>−25%</a:t>
            </a:r>
          </a:p>
        </p:txBody>
      </p:sp>
      <p:sp>
        <p:nvSpPr>
          <p:cNvPr id="18" name="stat-label-−25%">
            <a:extLst xmlns:a="http://schemas.openxmlformats.org/drawingml/2006/main">
              <a:ext uri="{FF2B5EF4-FFF2-40B4-BE49-F238E27FC236}">
                <a16:creationId xmlns:a16="http://schemas.microsoft.com/office/drawing/2014/main" id="{9C2ED7E0-ABC6-49DF-A7B4-D35324082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83870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reclamações reportadas</a:t>
            </a:r>
          </a:p>
        </p:txBody>
      </p:sp>
      <p:sp>
        <p:nvSpPr>
          <p:cNvPr id="19" name="case-caveat">
            <a:extLst xmlns:a="http://schemas.openxmlformats.org/drawingml/2006/main">
              <a:ext uri="{FF2B5EF4-FFF2-40B4-BE49-F238E27FC236}">
                <a16:creationId xmlns:a16="http://schemas.microsoft.com/office/drawing/2014/main" id="{3E8C4782-BDD5-4FA9-8C8C-88607D8A0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524500"/>
            <a:ext cx="4476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0" i="1">
                <a:solidFill>
                  <a:srgbClr val="52657C"/>
                </a:solidFill>
              </a:defRPr>
            </a:pPr>
            <a:r>
              <a:rPr sz="1050" b="0" i="1">
                <a:solidFill>
                  <a:srgbClr val="52657C"/>
                </a:solidFill>
              </a:rPr>
              <a:t>Caso selecionado pelo fornecedor. Use como evidência de possibilidade — nunca como benchmark contratual.</a:t>
            </a:r>
          </a:p>
        </p:txBody>
      </p:sp>
      <p:sp>
        <p:nvSpPr>
          <p:cNvPr id="20" name="footer-line-8">
            <a:extLst xmlns:a="http://schemas.openxmlformats.org/drawingml/2006/main">
              <a:ext uri="{FF2B5EF4-FFF2-40B4-BE49-F238E27FC236}">
                <a16:creationId xmlns:a16="http://schemas.microsoft.com/office/drawing/2014/main" id="{F1E49116-4412-4621-8F07-A0E7FF3CF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footer-brand-8">
            <a:extLst xmlns:a="http://schemas.openxmlformats.org/drawingml/2006/main">
              <a:ext uri="{FF2B5EF4-FFF2-40B4-BE49-F238E27FC236}">
                <a16:creationId xmlns:a16="http://schemas.microsoft.com/office/drawing/2014/main" id="{DAB1966B-A8E1-4093-8E1A-71A9CA7C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8190A3"/>
                </a:solidFill>
              </a:defRPr>
            </a:pPr>
            <a:r>
              <a:rPr sz="750" b="1">
                <a:solidFill>
                  <a:srgbClr val="8190A3"/>
                </a:solidFill>
              </a:rPr>
              <a:t>NUVIATECH  ·  IBM INSTANA  ·  OBSERVABILIDADE</a:t>
            </a:r>
          </a:p>
        </p:txBody>
      </p:sp>
      <p:sp>
        <p:nvSpPr>
          <p:cNvPr id="22" name="footer-page-8">
            <a:extLst xmlns:a="http://schemas.openxmlformats.org/drawingml/2006/main">
              <a:ext uri="{FF2B5EF4-FFF2-40B4-BE49-F238E27FC236}">
                <a16:creationId xmlns:a16="http://schemas.microsoft.com/office/drawing/2014/main" id="{E5825352-35FF-426D-9DF0-EC2EB543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478FF"/>
                </a:solidFill>
              </a:defRPr>
            </a:pPr>
            <a:r>
              <a:rPr sz="750" b="1">
                <a:solidFill>
                  <a:srgbClr val="1478FF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5236782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eyebrow-rule-Licenciamento e TCO">
            <a:extLst xmlns:a="http://schemas.openxmlformats.org/drawingml/2006/main">
              <a:ext uri="{FF2B5EF4-FFF2-40B4-BE49-F238E27FC236}">
                <a16:creationId xmlns:a16="http://schemas.microsoft.com/office/drawing/2014/main" id="{EDFEB2B1-43D9-49FD-A14B-7C2A01F1C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Licenciamento e TCO">
            <a:extLst xmlns:a="http://schemas.openxmlformats.org/drawingml/2006/main">
              <a:ext uri="{FF2B5EF4-FFF2-40B4-BE49-F238E27FC236}">
                <a16:creationId xmlns:a16="http://schemas.microsoft.com/office/drawing/2014/main" id="{1744F6E1-0199-4D91-9A56-E0A68E06F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LICENCIAMENTO E TCO</a:t>
            </a:r>
          </a:p>
        </p:txBody>
      </p:sp>
      <p:sp>
        <p:nvSpPr>
          <p:cNvPr id="3" name="title-Estrutura clara, expansão planejada">
            <a:extLst xmlns:a="http://schemas.openxmlformats.org/drawingml/2006/main">
              <a:ext uri="{FF2B5EF4-FFF2-40B4-BE49-F238E27FC236}">
                <a16:creationId xmlns:a16="http://schemas.microsoft.com/office/drawing/2014/main" id="{009CD1F9-631E-4E00-B024-F9004633A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243F"/>
                </a:solidFill>
              </a:defRPr>
            </a:pPr>
            <a:r>
              <a:rPr sz="3000" b="1">
                <a:solidFill>
                  <a:srgbClr val="10243F"/>
                </a:solidFill>
              </a:rPr>
              <a:t>Estrutura clara, expansão planejada</a:t>
            </a:r>
          </a:p>
        </p:txBody>
      </p:sp>
      <p:sp>
        <p:nvSpPr>
          <p:cNvPr id="4" name="subtitle-Estrutura clara, expansão planejada">
            <a:extLst xmlns:a="http://schemas.openxmlformats.org/drawingml/2006/main">
              <a:ext uri="{FF2B5EF4-FFF2-40B4-BE49-F238E27FC236}">
                <a16:creationId xmlns:a16="http://schemas.microsoft.com/office/drawing/2014/main" id="{746C219C-B166-47E2-A600-FD92F893F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Preço inicial não substitui um cenário de telemetria, retenção, serviços e crescimento em 36 meses.</a:t>
            </a:r>
          </a:p>
        </p:txBody>
      </p:sp>
      <p:sp>
        <p:nvSpPr>
          <p:cNvPr id="5" name="instana-model-label">
            <a:extLst xmlns:a="http://schemas.openxmlformats.org/drawingml/2006/main">
              <a:ext uri="{FF2B5EF4-FFF2-40B4-BE49-F238E27FC236}">
                <a16:creationId xmlns:a16="http://schemas.microsoft.com/office/drawing/2014/main" id="{9C3AA3BE-7D47-46BA-9356-F499929D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193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478FF"/>
                </a:solidFill>
              </a:defRPr>
            </a:pPr>
            <a:r>
              <a:rPr sz="975" b="1">
                <a:solidFill>
                  <a:srgbClr val="1478FF"/>
                </a:solidFill>
              </a:rPr>
              <a:t>IBM INSTANA</a:t>
            </a:r>
          </a:p>
        </p:txBody>
      </p:sp>
      <p:sp>
        <p:nvSpPr>
          <p:cNvPr id="6" name="instana-model-title">
            <a:extLst xmlns:a="http://schemas.openxmlformats.org/drawingml/2006/main">
              <a:ext uri="{FF2B5EF4-FFF2-40B4-BE49-F238E27FC236}">
                <a16:creationId xmlns:a16="http://schemas.microsoft.com/office/drawing/2014/main" id="{6A103755-31AB-441E-B80A-EACB68CD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003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43F"/>
                </a:solidFill>
              </a:defRPr>
            </a:pPr>
            <a:r>
              <a:rPr sz="2850" b="1">
                <a:solidFill>
                  <a:srgbClr val="10243F"/>
                </a:solidFill>
              </a:rPr>
              <a:t>MVS por host</a:t>
            </a:r>
          </a:p>
        </p:txBody>
      </p:sp>
      <p:sp>
        <p:nvSpPr>
          <p:cNvPr id="7" name="instana-model-body">
            <a:extLst xmlns:a="http://schemas.openxmlformats.org/drawingml/2006/main">
              <a:ext uri="{FF2B5EF4-FFF2-40B4-BE49-F238E27FC236}">
                <a16:creationId xmlns:a16="http://schemas.microsoft.com/office/drawing/2014/main" id="{A869D91B-6D63-46A5-9232-1B0BEB9F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67100"/>
            <a:ext cx="4191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57C"/>
                </a:solidFill>
              </a:defRPr>
            </a:pPr>
            <a:r>
              <a:rPr sz="1425" b="0">
                <a:solidFill>
                  <a:srgbClr val="52657C"/>
                </a:solidFill>
              </a:rPr>
              <a:t>Usuários ilimitados, modalidades pay-per-use, SaaS e self-hosted e franquia de ingestão associada ao plano.</a:t>
            </a:r>
          </a:p>
        </p:txBody>
      </p:sp>
      <p:sp>
        <p:nvSpPr>
          <p:cNvPr id="8" name="tco-model-label">
            <a:extLst xmlns:a="http://schemas.openxmlformats.org/drawingml/2006/main">
              <a:ext uri="{FF2B5EF4-FFF2-40B4-BE49-F238E27FC236}">
                <a16:creationId xmlns:a16="http://schemas.microsoft.com/office/drawing/2014/main" id="{E56074A4-158E-4EAD-A5FD-27383330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193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6758A"/>
                </a:solidFill>
              </a:defRPr>
            </a:pPr>
            <a:r>
              <a:rPr sz="975" b="1">
                <a:solidFill>
                  <a:srgbClr val="66758A"/>
                </a:solidFill>
              </a:rPr>
              <a:t>PLANO DE 36 MESES</a:t>
            </a:r>
          </a:p>
        </p:txBody>
      </p:sp>
      <p:sp>
        <p:nvSpPr>
          <p:cNvPr id="9" name="tco-model-title">
            <a:extLst xmlns:a="http://schemas.openxmlformats.org/drawingml/2006/main">
              <a:ext uri="{FF2B5EF4-FFF2-40B4-BE49-F238E27FC236}">
                <a16:creationId xmlns:a16="http://schemas.microsoft.com/office/drawing/2014/main" id="{97222DA7-D160-431C-944F-DA5EB6A76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800350"/>
            <a:ext cx="4476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43F"/>
                </a:solidFill>
              </a:defRPr>
            </a:pPr>
            <a:r>
              <a:rPr sz="2850" b="1">
                <a:solidFill>
                  <a:srgbClr val="10243F"/>
                </a:solidFill>
              </a:rPr>
              <a:t>Crescer com controle</a:t>
            </a:r>
          </a:p>
        </p:txBody>
      </p:sp>
      <p:sp>
        <p:nvSpPr>
          <p:cNvPr id="10" name="tco-model-body">
            <a:extLst xmlns:a="http://schemas.openxmlformats.org/drawingml/2006/main">
              <a:ext uri="{FF2B5EF4-FFF2-40B4-BE49-F238E27FC236}">
                <a16:creationId xmlns:a16="http://schemas.microsoft.com/office/drawing/2014/main" id="{D56E6C35-8722-4E56-AF7D-2A45E579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467100"/>
            <a:ext cx="4286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52657C"/>
                </a:solidFill>
              </a:defRPr>
            </a:pPr>
            <a:r>
              <a:rPr sz="1425" b="0">
                <a:solidFill>
                  <a:srgbClr val="52657C"/>
                </a:solidFill>
              </a:rPr>
              <a:t>Dimensionamento, proposta formal, acompanhamento de ingestão e revisões periódicas preservam previsibilidade.</a:t>
            </a:r>
          </a:p>
        </p:txBody>
      </p:sp>
      <p:sp>
        <p:nvSpPr>
          <p:cNvPr id="11" name="commercial-divider">
            <a:extLst xmlns:a="http://schemas.openxmlformats.org/drawingml/2006/main">
              <a:ext uri="{FF2B5EF4-FFF2-40B4-BE49-F238E27FC236}">
                <a16:creationId xmlns:a16="http://schemas.microsoft.com/office/drawing/2014/main" id="{BD8D729F-6DF8-420B-9016-CC986B224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2324100"/>
            <a:ext cx="9525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tco-band">
            <a:extLst xmlns:a="http://schemas.openxmlformats.org/drawingml/2006/main">
              <a:ext uri="{FF2B5EF4-FFF2-40B4-BE49-F238E27FC236}">
                <a16:creationId xmlns:a16="http://schemas.microsoft.com/office/drawing/2014/main" id="{78E93EA8-CBED-4009-8435-7313D0B28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76800"/>
            <a:ext cx="10820400" cy="1009650"/>
          </a:xfrm>
          <a:prstGeom xmlns:a="http://schemas.openxmlformats.org/drawingml/2006/main" prst="roundRect">
            <a:avLst>
              <a:gd name="adj" fmla="val 13208"/>
            </a:avLst>
          </a:prstGeom>
          <a:solidFill xmlns:a="http://schemas.openxmlformats.org/drawingml/2006/main">
            <a:srgbClr val="EAF2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tco-band-label">
            <a:extLst xmlns:a="http://schemas.openxmlformats.org/drawingml/2006/main">
              <a:ext uri="{FF2B5EF4-FFF2-40B4-BE49-F238E27FC236}">
                <a16:creationId xmlns:a16="http://schemas.microsoft.com/office/drawing/2014/main" id="{8478BECA-D1AF-4231-B854-E5ECD1E68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054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478FF"/>
                </a:solidFill>
              </a:defRPr>
            </a:pPr>
            <a:r>
              <a:rPr sz="900" b="1">
                <a:solidFill>
                  <a:srgbClr val="1478FF"/>
                </a:solidFill>
              </a:rPr>
              <a:t>INCLUA TODOS OS VETORES</a:t>
            </a:r>
          </a:p>
        </p:txBody>
      </p:sp>
      <p:sp>
        <p:nvSpPr>
          <p:cNvPr id="14" name="tco-drivers">
            <a:extLst xmlns:a="http://schemas.openxmlformats.org/drawingml/2006/main">
              <a:ext uri="{FF2B5EF4-FFF2-40B4-BE49-F238E27FC236}">
                <a16:creationId xmlns:a16="http://schemas.microsoft.com/office/drawing/2014/main" id="{B3CFB289-8CEB-4145-B6A7-1371B2BF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29250"/>
            <a:ext cx="9906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243F"/>
                </a:solidFill>
              </a:defRPr>
            </a:pPr>
            <a:r>
              <a:rPr sz="1650" b="1">
                <a:solidFill>
                  <a:srgbClr val="10243F"/>
                </a:solidFill>
              </a:rPr>
              <a:t>Hosts  ·  Logs  ·  Traces  ·  Retenção  ·  RUM  ·  Synthetic  ·  Crescimento</a:t>
            </a:r>
          </a:p>
        </p:txBody>
      </p:sp>
      <p:sp>
        <p:nvSpPr>
          <p:cNvPr id="15" name="footer-line-9">
            <a:extLst xmlns:a="http://schemas.openxmlformats.org/drawingml/2006/main">
              <a:ext uri="{FF2B5EF4-FFF2-40B4-BE49-F238E27FC236}">
                <a16:creationId xmlns:a16="http://schemas.microsoft.com/office/drawing/2014/main" id="{33E23D80-7CBB-4664-96A7-4FE7A5E96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footer-brand-9">
            <a:extLst xmlns:a="http://schemas.openxmlformats.org/drawingml/2006/main">
              <a:ext uri="{FF2B5EF4-FFF2-40B4-BE49-F238E27FC236}">
                <a16:creationId xmlns:a16="http://schemas.microsoft.com/office/drawing/2014/main" id="{A049C750-1AB7-402E-AA20-A8179AEDD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8190A3"/>
                </a:solidFill>
              </a:defRPr>
            </a:pPr>
            <a:r>
              <a:rPr sz="750" b="1">
                <a:solidFill>
                  <a:srgbClr val="8190A3"/>
                </a:solidFill>
              </a:rPr>
              <a:t>NUVIATECH  ·  IBM INSTANA  ·  OBSERVABILIDADE</a:t>
            </a:r>
          </a:p>
        </p:txBody>
      </p:sp>
      <p:sp>
        <p:nvSpPr>
          <p:cNvPr id="17" name="footer-page-9">
            <a:extLst xmlns:a="http://schemas.openxmlformats.org/drawingml/2006/main">
              <a:ext uri="{FF2B5EF4-FFF2-40B4-BE49-F238E27FC236}">
                <a16:creationId xmlns:a16="http://schemas.microsoft.com/office/drawing/2014/main" id="{5593FD00-DFD3-4F0A-A664-277C45C2F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478FF"/>
                </a:solidFill>
              </a:defRPr>
            </a:pPr>
            <a:r>
              <a:rPr sz="750" b="1">
                <a:solidFill>
                  <a:srgbClr val="1478FF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54481711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614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eyebrow-rule-Entrega NUVIATECH">
            <a:extLst xmlns:a="http://schemas.openxmlformats.org/drawingml/2006/main">
              <a:ext uri="{FF2B5EF4-FFF2-40B4-BE49-F238E27FC236}">
                <a16:creationId xmlns:a16="http://schemas.microsoft.com/office/drawing/2014/main" id="{F367F785-BA75-46EE-8252-7957119D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Entrega NUVIATECH">
            <a:extLst xmlns:a="http://schemas.openxmlformats.org/drawingml/2006/main">
              <a:ext uri="{FF2B5EF4-FFF2-40B4-BE49-F238E27FC236}">
                <a16:creationId xmlns:a16="http://schemas.microsoft.com/office/drawing/2014/main" id="{7FB1B9AA-0E06-4363-857B-E77E9D73B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8CCBFF"/>
                </a:solidFill>
              </a:defRPr>
            </a:pPr>
            <a:r>
              <a:rPr sz="1050" b="1">
                <a:solidFill>
                  <a:srgbClr val="8CCBFF"/>
                </a:solidFill>
              </a:rPr>
              <a:t>ENTREGA NUVIATECH</a:t>
            </a:r>
          </a:p>
        </p:txBody>
      </p:sp>
      <p:sp>
        <p:nvSpPr>
          <p:cNvPr id="3" name="title-Tecnologia forte precisa de um serviço bem desenhado">
            <a:extLst xmlns:a="http://schemas.openxmlformats.org/drawingml/2006/main">
              <a:ext uri="{FF2B5EF4-FFF2-40B4-BE49-F238E27FC236}">
                <a16:creationId xmlns:a16="http://schemas.microsoft.com/office/drawing/2014/main" id="{AED93EF6-2F33-47A8-983B-CF42859A9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</a:defRPr>
            </a:pPr>
            <a:r>
              <a:rPr sz="3000" b="1">
                <a:solidFill>
                  <a:srgbClr val="FFFFFF"/>
                </a:solidFill>
              </a:rPr>
              <a:t>Tecnologia forte precisa de um serviço bem desenhado</a:t>
            </a:r>
          </a:p>
        </p:txBody>
      </p:sp>
      <p:sp>
        <p:nvSpPr>
          <p:cNvPr id="4" name="subtitle-Tecnologia forte precisa de um serviço bem desenhado">
            <a:extLst xmlns:a="http://schemas.openxmlformats.org/drawingml/2006/main">
              <a:ext uri="{FF2B5EF4-FFF2-40B4-BE49-F238E27FC236}">
                <a16:creationId xmlns:a16="http://schemas.microsoft.com/office/drawing/2014/main" id="{80E753D0-29FB-4701-9BA3-12A21930A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9DC"/>
                </a:solidFill>
              </a:defRPr>
            </a:pPr>
            <a:r>
              <a:rPr sz="1350" b="0">
                <a:solidFill>
                  <a:srgbClr val="B8C9DC"/>
                </a:solidFill>
              </a:rPr>
              <a:t>Responsabilidades, canais, critérios de aceite e acompanhamento transformam a plataforma em resultado.</a:t>
            </a:r>
          </a:p>
        </p:txBody>
      </p:sp>
      <p:sp>
        <p:nvSpPr>
          <p:cNvPr id="5" name="service-number-0">
            <a:extLst xmlns:a="http://schemas.openxmlformats.org/drawingml/2006/main">
              <a:ext uri="{FF2B5EF4-FFF2-40B4-BE49-F238E27FC236}">
                <a16:creationId xmlns:a16="http://schemas.microsoft.com/office/drawing/2014/main" id="{C1E50B9F-570D-4E91-B486-963CDBB02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336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6B5FF"/>
                </a:solidFill>
              </a:defRPr>
            </a:pPr>
            <a:r>
              <a:rPr sz="975" b="1">
                <a:solidFill>
                  <a:srgbClr val="56B5FF"/>
                </a:solidFill>
              </a:rPr>
              <a:t>01</a:t>
            </a:r>
          </a:p>
        </p:txBody>
      </p:sp>
      <p:sp>
        <p:nvSpPr>
          <p:cNvPr id="6" name="service-title-0">
            <a:extLst xmlns:a="http://schemas.openxmlformats.org/drawingml/2006/main">
              <a:ext uri="{FF2B5EF4-FFF2-40B4-BE49-F238E27FC236}">
                <a16:creationId xmlns:a16="http://schemas.microsoft.com/office/drawing/2014/main" id="{457CFE58-A716-40C9-8BDA-09E769819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28950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Onboarding</a:t>
            </a:r>
          </a:p>
        </p:txBody>
      </p:sp>
      <p:sp>
        <p:nvSpPr>
          <p:cNvPr id="7" name="service-body-0">
            <a:extLst xmlns:a="http://schemas.openxmlformats.org/drawingml/2006/main">
              <a:ext uri="{FF2B5EF4-FFF2-40B4-BE49-F238E27FC236}">
                <a16:creationId xmlns:a16="http://schemas.microsoft.com/office/drawing/2014/main" id="{CD2E2262-B9C6-46BC-8588-B2B3669F5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81400"/>
            <a:ext cx="3048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9DC"/>
                </a:solidFill>
              </a:defRPr>
            </a:pPr>
            <a:r>
              <a:rPr sz="1350" b="0">
                <a:solidFill>
                  <a:srgbClr val="B8C9DC"/>
                </a:solidFill>
              </a:rPr>
              <a:t>Descoberta do ambiente, arquitetura, plano de instrumentação e responsáveis definidos.</a:t>
            </a:r>
          </a:p>
        </p:txBody>
      </p:sp>
      <p:sp>
        <p:nvSpPr>
          <p:cNvPr id="8" name="service-rule-0">
            <a:extLst xmlns:a="http://schemas.openxmlformats.org/drawingml/2006/main">
              <a:ext uri="{FF2B5EF4-FFF2-40B4-BE49-F238E27FC236}">
                <a16:creationId xmlns:a16="http://schemas.microsoft.com/office/drawing/2014/main" id="{3BEBCCE1-231B-4980-AA30-33EAF254F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10150"/>
            <a:ext cx="304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service-number-1">
            <a:extLst xmlns:a="http://schemas.openxmlformats.org/drawingml/2006/main">
              <a:ext uri="{FF2B5EF4-FFF2-40B4-BE49-F238E27FC236}">
                <a16:creationId xmlns:a16="http://schemas.microsoft.com/office/drawing/2014/main" id="{DD42C575-DB66-46DF-BE0F-7B0147B5A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25336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6B5FF"/>
                </a:solidFill>
              </a:defRPr>
            </a:pPr>
            <a:r>
              <a:rPr sz="975" b="1">
                <a:solidFill>
                  <a:srgbClr val="56B5FF"/>
                </a:solidFill>
              </a:rPr>
              <a:t>02</a:t>
            </a:r>
          </a:p>
        </p:txBody>
      </p:sp>
      <p:sp>
        <p:nvSpPr>
          <p:cNvPr id="10" name="service-title-1">
            <a:extLst xmlns:a="http://schemas.openxmlformats.org/drawingml/2006/main">
              <a:ext uri="{FF2B5EF4-FFF2-40B4-BE49-F238E27FC236}">
                <a16:creationId xmlns:a16="http://schemas.microsoft.com/office/drawing/2014/main" id="{6B74EB2C-57B3-49A6-8C1F-E9ED47A50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028950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Operação</a:t>
            </a:r>
          </a:p>
        </p:txBody>
      </p:sp>
      <p:sp>
        <p:nvSpPr>
          <p:cNvPr id="11" name="service-body-1">
            <a:extLst xmlns:a="http://schemas.openxmlformats.org/drawingml/2006/main">
              <a:ext uri="{FF2B5EF4-FFF2-40B4-BE49-F238E27FC236}">
                <a16:creationId xmlns:a16="http://schemas.microsoft.com/office/drawing/2014/main" id="{63399742-23D4-4383-BF7A-3EC2D0FA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581400"/>
            <a:ext cx="3048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9DC"/>
                </a:solidFill>
              </a:defRPr>
            </a:pPr>
            <a:r>
              <a:rPr sz="1350" b="0">
                <a:solidFill>
                  <a:srgbClr val="B8C9DC"/>
                </a:solidFill>
              </a:rPr>
              <a:t>Canais, severidades, escalonamento, integração com ITSM e indicadores acordados.</a:t>
            </a:r>
          </a:p>
        </p:txBody>
      </p:sp>
      <p:sp>
        <p:nvSpPr>
          <p:cNvPr id="12" name="service-rule-1">
            <a:extLst xmlns:a="http://schemas.openxmlformats.org/drawingml/2006/main">
              <a:ext uri="{FF2B5EF4-FFF2-40B4-BE49-F238E27FC236}">
                <a16:creationId xmlns:a16="http://schemas.microsoft.com/office/drawing/2014/main" id="{B53A5BE5-9E23-4DAC-AF72-A095D662A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5010150"/>
            <a:ext cx="304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service-number-2">
            <a:extLst xmlns:a="http://schemas.openxmlformats.org/drawingml/2006/main">
              <a:ext uri="{FF2B5EF4-FFF2-40B4-BE49-F238E27FC236}">
                <a16:creationId xmlns:a16="http://schemas.microsoft.com/office/drawing/2014/main" id="{10414CC5-1723-4CCE-B46D-0FC8F8DCE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533650"/>
            <a:ext cx="4191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56B5FF"/>
                </a:solidFill>
              </a:defRPr>
            </a:pPr>
            <a:r>
              <a:rPr sz="975" b="1">
                <a:solidFill>
                  <a:srgbClr val="56B5FF"/>
                </a:solidFill>
              </a:rPr>
              <a:t>03</a:t>
            </a:r>
          </a:p>
        </p:txBody>
      </p:sp>
      <p:sp>
        <p:nvSpPr>
          <p:cNvPr id="14" name="service-title-2">
            <a:extLst xmlns:a="http://schemas.openxmlformats.org/drawingml/2006/main">
              <a:ext uri="{FF2B5EF4-FFF2-40B4-BE49-F238E27FC236}">
                <a16:creationId xmlns:a16="http://schemas.microsoft.com/office/drawing/2014/main" id="{456D2735-3613-4F46-85F7-CF5025E94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028950"/>
            <a:ext cx="2952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FFFFFF"/>
                </a:solidFill>
              </a:defRPr>
            </a:pPr>
            <a:r>
              <a:rPr sz="2025" b="1">
                <a:solidFill>
                  <a:srgbClr val="FFFFFF"/>
                </a:solidFill>
              </a:rPr>
              <a:t>Evolução</a:t>
            </a:r>
          </a:p>
        </p:txBody>
      </p:sp>
      <p:sp>
        <p:nvSpPr>
          <p:cNvPr id="15" name="service-body-2">
            <a:extLst xmlns:a="http://schemas.openxmlformats.org/drawingml/2006/main">
              <a:ext uri="{FF2B5EF4-FFF2-40B4-BE49-F238E27FC236}">
                <a16:creationId xmlns:a16="http://schemas.microsoft.com/office/drawing/2014/main" id="{81A60AFD-A305-48DB-A56C-48EDF9AAB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581400"/>
            <a:ext cx="3048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9DC"/>
                </a:solidFill>
              </a:defRPr>
            </a:pPr>
            <a:r>
              <a:rPr sz="1350" b="0">
                <a:solidFill>
                  <a:srgbClr val="B8C9DC"/>
                </a:solidFill>
              </a:rPr>
              <a:t>Revisões periódicas, expansão de cobertura, governança de consumo e melhoria contínua.</a:t>
            </a:r>
          </a:p>
        </p:txBody>
      </p:sp>
      <p:sp>
        <p:nvSpPr>
          <p:cNvPr id="16" name="service-rule-2">
            <a:extLst xmlns:a="http://schemas.openxmlformats.org/drawingml/2006/main">
              <a:ext uri="{FF2B5EF4-FFF2-40B4-BE49-F238E27FC236}">
                <a16:creationId xmlns:a16="http://schemas.microsoft.com/office/drawing/2014/main" id="{F503BBEE-A38B-475A-917B-417C6AAFF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010150"/>
            <a:ext cx="3048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service-action">
            <a:extLst xmlns:a="http://schemas.openxmlformats.org/drawingml/2006/main">
              <a:ext uri="{FF2B5EF4-FFF2-40B4-BE49-F238E27FC236}">
                <a16:creationId xmlns:a16="http://schemas.microsoft.com/office/drawing/2014/main" id="{8106E9DC-20D3-410E-BCB8-931D29E33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486400"/>
            <a:ext cx="9067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8CCBFF"/>
                </a:solidFill>
              </a:defRPr>
            </a:pPr>
            <a:r>
              <a:rPr sz="1725" b="1">
                <a:solidFill>
                  <a:srgbClr val="8CCBFF"/>
                </a:solidFill>
              </a:rPr>
              <a:t>A NUVIATECH acompanha a jornada da primeira descoberta até a expansão governada da observabilidade.</a:t>
            </a:r>
          </a:p>
        </p:txBody>
      </p:sp>
      <p:sp>
        <p:nvSpPr>
          <p:cNvPr id="18" name="footer-line-10">
            <a:extLst xmlns:a="http://schemas.openxmlformats.org/drawingml/2006/main">
              <a:ext uri="{FF2B5EF4-FFF2-40B4-BE49-F238E27FC236}">
                <a16:creationId xmlns:a16="http://schemas.microsoft.com/office/drawing/2014/main" id="{98CB2C45-8281-4F74-B4A4-C6BC5F1F0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517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footer-brand-10">
            <a:extLst xmlns:a="http://schemas.openxmlformats.org/drawingml/2006/main">
              <a:ext uri="{FF2B5EF4-FFF2-40B4-BE49-F238E27FC236}">
                <a16:creationId xmlns:a16="http://schemas.microsoft.com/office/drawing/2014/main" id="{91173E95-AA54-4B95-9B12-7D92F1B83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7695BA"/>
                </a:solidFill>
              </a:defRPr>
            </a:pPr>
            <a:r>
              <a:rPr sz="750" b="1">
                <a:solidFill>
                  <a:srgbClr val="7695BA"/>
                </a:solidFill>
              </a:rPr>
              <a:t>NUVIATECH  ·  IBM INSTANA  ·  OBSERVABILIDADE</a:t>
            </a:r>
          </a:p>
        </p:txBody>
      </p:sp>
      <p:sp>
        <p:nvSpPr>
          <p:cNvPr id="20" name="footer-page-10">
            <a:extLst xmlns:a="http://schemas.openxmlformats.org/drawingml/2006/main">
              <a:ext uri="{FF2B5EF4-FFF2-40B4-BE49-F238E27FC236}">
                <a16:creationId xmlns:a16="http://schemas.microsoft.com/office/drawing/2014/main" id="{2F10CB25-EF03-4F51-A53E-55CBE163F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56B5FF"/>
                </a:solidFill>
              </a:defRPr>
            </a:pPr>
            <a:r>
              <a:rPr sz="750" b="1">
                <a:solidFill>
                  <a:srgbClr val="56B5FF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8799108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8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eyebrow-rule-Prova de conceito">
            <a:extLst xmlns:a="http://schemas.openxmlformats.org/drawingml/2006/main">
              <a:ext uri="{FF2B5EF4-FFF2-40B4-BE49-F238E27FC236}">
                <a16:creationId xmlns:a16="http://schemas.microsoft.com/office/drawing/2014/main" id="{2D735C8B-3D33-4AF5-AD79-77AAFB17A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Prova de conceito">
            <a:extLst xmlns:a="http://schemas.openxmlformats.org/drawingml/2006/main">
              <a:ext uri="{FF2B5EF4-FFF2-40B4-BE49-F238E27FC236}">
                <a16:creationId xmlns:a16="http://schemas.microsoft.com/office/drawing/2014/main" id="{83A0AC72-435E-49D2-A0E4-9A4209D4A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PROVA DE CONCEITO</a:t>
            </a:r>
          </a:p>
        </p:txBody>
      </p:sp>
      <p:sp>
        <p:nvSpPr>
          <p:cNvPr id="3" name="title-A prova de conceito decide com evidência">
            <a:extLst xmlns:a="http://schemas.openxmlformats.org/drawingml/2006/main">
              <a:ext uri="{FF2B5EF4-FFF2-40B4-BE49-F238E27FC236}">
                <a16:creationId xmlns:a16="http://schemas.microsoft.com/office/drawing/2014/main" id="{5242BF2E-5999-4458-8932-7D2754066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243F"/>
                </a:solidFill>
              </a:defRPr>
            </a:pPr>
            <a:r>
              <a:rPr sz="3000" b="1">
                <a:solidFill>
                  <a:srgbClr val="10243F"/>
                </a:solidFill>
              </a:rPr>
              <a:t>A prova de conceito decide com evidência</a:t>
            </a:r>
          </a:p>
        </p:txBody>
      </p:sp>
      <p:sp>
        <p:nvSpPr>
          <p:cNvPr id="4" name="subtitle-A prova de conceito decide com evidência">
            <a:extLst xmlns:a="http://schemas.openxmlformats.org/drawingml/2006/main">
              <a:ext uri="{FF2B5EF4-FFF2-40B4-BE49-F238E27FC236}">
                <a16:creationId xmlns:a16="http://schemas.microsoft.com/office/drawing/2014/main" id="{DA66CD77-6CA5-4D56-8BCF-9ABA60AD2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Quatro blocos cobrem 100% do scorecard recomendado para ambientes híbridos.</a:t>
            </a:r>
          </a:p>
        </p:txBody>
      </p:sp>
      <p:sp>
        <p:nvSpPr>
          <p:cNvPr id="5" name="poc-line">
            <a:extLst xmlns:a="http://schemas.openxmlformats.org/drawingml/2006/main">
              <a:ext uri="{FF2B5EF4-FFF2-40B4-BE49-F238E27FC236}">
                <a16:creationId xmlns:a16="http://schemas.microsoft.com/office/drawing/2014/main" id="{A59A512D-53AF-4374-ABA5-D313E3B84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267075"/>
            <a:ext cx="89154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poc-node-0">
            <a:extLst xmlns:a="http://schemas.openxmlformats.org/drawingml/2006/main">
              <a:ext uri="{FF2B5EF4-FFF2-40B4-BE49-F238E27FC236}">
                <a16:creationId xmlns:a16="http://schemas.microsoft.com/office/drawing/2014/main" id="{3864A12C-1000-4AF5-9BDA-F059FC153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31051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28575">
            <a:solidFill>
              <a:srgbClr val="1478FF"/>
            </a:solidFill>
            <a:prstDash val="solid"/>
          </a:ln>
        </p:spPr>
      </p:sp>
      <p:sp>
        <p:nvSpPr>
          <p:cNvPr id="7" name="poc-weight-0">
            <a:extLst xmlns:a="http://schemas.openxmlformats.org/drawingml/2006/main">
              <a:ext uri="{FF2B5EF4-FFF2-40B4-BE49-F238E27FC236}">
                <a16:creationId xmlns:a16="http://schemas.microsoft.com/office/drawing/2014/main" id="{A22FFC13-AEA0-4B8B-99D2-5B40F656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00300"/>
            <a:ext cx="2038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478FF"/>
                </a:solidFill>
              </a:defRPr>
            </a:pPr>
            <a:r>
              <a:rPr sz="2550" b="1">
                <a:solidFill>
                  <a:srgbClr val="1478FF"/>
                </a:solidFill>
              </a:rPr>
              <a:t>24%</a:t>
            </a:r>
          </a:p>
        </p:txBody>
      </p:sp>
      <p:sp>
        <p:nvSpPr>
          <p:cNvPr id="8" name="poc-title-0">
            <a:extLst xmlns:a="http://schemas.openxmlformats.org/drawingml/2006/main">
              <a:ext uri="{FF2B5EF4-FFF2-40B4-BE49-F238E27FC236}">
                <a16:creationId xmlns:a16="http://schemas.microsoft.com/office/drawing/2014/main" id="{9DB8DFC7-4E93-4944-8E77-361449C7A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752850"/>
            <a:ext cx="2038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0243F"/>
                </a:solidFill>
              </a:defRPr>
            </a:pPr>
            <a:r>
              <a:rPr sz="1725" b="1">
                <a:solidFill>
                  <a:srgbClr val="10243F"/>
                </a:solidFill>
              </a:rPr>
              <a:t>Implantar e cobrir</a:t>
            </a:r>
          </a:p>
        </p:txBody>
      </p:sp>
      <p:sp>
        <p:nvSpPr>
          <p:cNvPr id="9" name="poc-body-0">
            <a:extLst xmlns:a="http://schemas.openxmlformats.org/drawingml/2006/main">
              <a:ext uri="{FF2B5EF4-FFF2-40B4-BE49-F238E27FC236}">
                <a16:creationId xmlns:a16="http://schemas.microsoft.com/office/drawing/2014/main" id="{F731132F-C953-49D1-BCC3-FE04E5748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86250"/>
            <a:ext cx="18859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Tempo até visibilidade + cobertura automática</a:t>
            </a:r>
          </a:p>
        </p:txBody>
      </p:sp>
      <p:sp>
        <p:nvSpPr>
          <p:cNvPr id="10" name="poc-node-1">
            <a:extLst xmlns:a="http://schemas.openxmlformats.org/drawingml/2006/main">
              <a:ext uri="{FF2B5EF4-FFF2-40B4-BE49-F238E27FC236}">
                <a16:creationId xmlns:a16="http://schemas.microsoft.com/office/drawing/2014/main" id="{A4E74CC6-2A3E-484F-9020-1B57B26F7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1051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478FF"/>
            </a:solidFill>
            <a:prstDash val="solid"/>
          </a:ln>
        </p:spPr>
      </p:sp>
      <p:sp>
        <p:nvSpPr>
          <p:cNvPr id="11" name="poc-weight-1">
            <a:extLst xmlns:a="http://schemas.openxmlformats.org/drawingml/2006/main">
              <a:ext uri="{FF2B5EF4-FFF2-40B4-BE49-F238E27FC236}">
                <a16:creationId xmlns:a16="http://schemas.microsoft.com/office/drawing/2014/main" id="{C7B5B01E-4DC9-4A14-B959-58B94E1F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400300"/>
            <a:ext cx="2038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478FF"/>
                </a:solidFill>
              </a:defRPr>
            </a:pPr>
            <a:r>
              <a:rPr sz="2550" b="1">
                <a:solidFill>
                  <a:srgbClr val="1478FF"/>
                </a:solidFill>
              </a:rPr>
              <a:t>34%</a:t>
            </a:r>
          </a:p>
        </p:txBody>
      </p:sp>
      <p:sp>
        <p:nvSpPr>
          <p:cNvPr id="12" name="poc-title-1">
            <a:extLst xmlns:a="http://schemas.openxmlformats.org/drawingml/2006/main">
              <a:ext uri="{FF2B5EF4-FFF2-40B4-BE49-F238E27FC236}">
                <a16:creationId xmlns:a16="http://schemas.microsoft.com/office/drawing/2014/main" id="{19C82658-ACE6-4176-BA75-D826B7FF8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3752850"/>
            <a:ext cx="2038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0243F"/>
                </a:solidFill>
              </a:defRPr>
            </a:pPr>
            <a:r>
              <a:rPr sz="1725" b="1">
                <a:solidFill>
                  <a:srgbClr val="10243F"/>
                </a:solidFill>
              </a:rPr>
              <a:t>Detectar e investigar</a:t>
            </a:r>
          </a:p>
        </p:txBody>
      </p:sp>
      <p:sp>
        <p:nvSpPr>
          <p:cNvPr id="13" name="poc-body-1">
            <a:extLst xmlns:a="http://schemas.openxmlformats.org/drawingml/2006/main">
              <a:ext uri="{FF2B5EF4-FFF2-40B4-BE49-F238E27FC236}">
                <a16:creationId xmlns:a16="http://schemas.microsoft.com/office/drawing/2014/main" id="{47B27ABA-7F46-401C-BF01-A1CCD0B2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4286250"/>
            <a:ext cx="18859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Dependências + MTTD/RCA + experiência do operador</a:t>
            </a:r>
          </a:p>
        </p:txBody>
      </p:sp>
      <p:sp>
        <p:nvSpPr>
          <p:cNvPr id="14" name="poc-node-2">
            <a:extLst xmlns:a="http://schemas.openxmlformats.org/drawingml/2006/main">
              <a:ext uri="{FF2B5EF4-FFF2-40B4-BE49-F238E27FC236}">
                <a16:creationId xmlns:a16="http://schemas.microsoft.com/office/drawing/2014/main" id="{CE4F8835-C1A7-4F98-80AB-8BC6A357D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31051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478FF"/>
            </a:solidFill>
            <a:prstDash val="solid"/>
          </a:ln>
        </p:spPr>
      </p:sp>
      <p:sp>
        <p:nvSpPr>
          <p:cNvPr id="15" name="poc-weight-2">
            <a:extLst xmlns:a="http://schemas.openxmlformats.org/drawingml/2006/main">
              <a:ext uri="{FF2B5EF4-FFF2-40B4-BE49-F238E27FC236}">
                <a16:creationId xmlns:a16="http://schemas.microsoft.com/office/drawing/2014/main" id="{9C07B917-FCB1-47DC-97CC-F54B51220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00300"/>
            <a:ext cx="2038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478FF"/>
                </a:solidFill>
              </a:defRPr>
            </a:pPr>
            <a:r>
              <a:rPr sz="2550" b="1">
                <a:solidFill>
                  <a:srgbClr val="1478FF"/>
                </a:solidFill>
              </a:rPr>
              <a:t>24%</a:t>
            </a:r>
          </a:p>
        </p:txBody>
      </p:sp>
      <p:sp>
        <p:nvSpPr>
          <p:cNvPr id="16" name="poc-title-2">
            <a:extLst xmlns:a="http://schemas.openxmlformats.org/drawingml/2006/main">
              <a:ext uri="{FF2B5EF4-FFF2-40B4-BE49-F238E27FC236}">
                <a16:creationId xmlns:a16="http://schemas.microsoft.com/office/drawing/2014/main" id="{B04EAF59-5331-48BE-B352-4E0A61FFB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752850"/>
            <a:ext cx="2038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0243F"/>
                </a:solidFill>
              </a:defRPr>
            </a:pPr>
            <a:r>
              <a:rPr sz="1725" b="1">
                <a:solidFill>
                  <a:srgbClr val="10243F"/>
                </a:solidFill>
              </a:rPr>
              <a:t>Validar fidelidade</a:t>
            </a:r>
          </a:p>
        </p:txBody>
      </p:sp>
      <p:sp>
        <p:nvSpPr>
          <p:cNvPr id="17" name="poc-body-2">
            <a:extLst xmlns:a="http://schemas.openxmlformats.org/drawingml/2006/main">
              <a:ext uri="{FF2B5EF4-FFF2-40B4-BE49-F238E27FC236}">
                <a16:creationId xmlns:a16="http://schemas.microsoft.com/office/drawing/2014/main" id="{AFB70EE0-5D47-4E29-BFA8-60D335A5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286250"/>
            <a:ext cx="18859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Histórico + OpenTelemetry + segurança e soberania</a:t>
            </a:r>
          </a:p>
        </p:txBody>
      </p:sp>
      <p:sp>
        <p:nvSpPr>
          <p:cNvPr id="18" name="poc-node-3">
            <a:extLst xmlns:a="http://schemas.openxmlformats.org/drawingml/2006/main">
              <a:ext uri="{FF2B5EF4-FFF2-40B4-BE49-F238E27FC236}">
                <a16:creationId xmlns:a16="http://schemas.microsoft.com/office/drawing/2014/main" id="{88221A95-5374-45FC-87DC-773079E2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105150"/>
            <a:ext cx="361950" cy="3619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28575">
            <a:solidFill>
              <a:srgbClr val="1478FF"/>
            </a:solidFill>
            <a:prstDash val="solid"/>
          </a:ln>
        </p:spPr>
      </p:sp>
      <p:sp>
        <p:nvSpPr>
          <p:cNvPr id="19" name="poc-weight-3">
            <a:extLst xmlns:a="http://schemas.openxmlformats.org/drawingml/2006/main">
              <a:ext uri="{FF2B5EF4-FFF2-40B4-BE49-F238E27FC236}">
                <a16:creationId xmlns:a16="http://schemas.microsoft.com/office/drawing/2014/main" id="{194BEE7C-F902-42F9-B8E6-4EF4CA581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2400300"/>
            <a:ext cx="20383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1478FF"/>
                </a:solidFill>
              </a:defRPr>
            </a:pPr>
            <a:r>
              <a:rPr sz="2550" b="1">
                <a:solidFill>
                  <a:srgbClr val="1478FF"/>
                </a:solidFill>
              </a:rPr>
              <a:t>18%</a:t>
            </a:r>
          </a:p>
        </p:txBody>
      </p:sp>
      <p:sp>
        <p:nvSpPr>
          <p:cNvPr id="20" name="poc-title-3">
            <a:extLst xmlns:a="http://schemas.openxmlformats.org/drawingml/2006/main">
              <a:ext uri="{FF2B5EF4-FFF2-40B4-BE49-F238E27FC236}">
                <a16:creationId xmlns:a16="http://schemas.microsoft.com/office/drawing/2014/main" id="{91E4A359-9AE8-46A7-B850-1CAFB890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63050" y="3752850"/>
            <a:ext cx="20383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0243F"/>
                </a:solidFill>
              </a:defRPr>
            </a:pPr>
            <a:r>
              <a:rPr sz="1725" b="1">
                <a:solidFill>
                  <a:srgbClr val="10243F"/>
                </a:solidFill>
              </a:rPr>
              <a:t>Projetar operação</a:t>
            </a:r>
          </a:p>
        </p:txBody>
      </p:sp>
      <p:sp>
        <p:nvSpPr>
          <p:cNvPr id="21" name="poc-body-3">
            <a:extLst xmlns:a="http://schemas.openxmlformats.org/drawingml/2006/main">
              <a:ext uri="{FF2B5EF4-FFF2-40B4-BE49-F238E27FC236}">
                <a16:creationId xmlns:a16="http://schemas.microsoft.com/office/drawing/2014/main" id="{FD3F560A-A368-4E1B-A7D3-0E6576920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286250"/>
            <a:ext cx="1885950" cy="971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Operabilidade da plataforma + TCO de 36 meses</a:t>
            </a:r>
          </a:p>
        </p:txBody>
      </p:sp>
      <p:sp>
        <p:nvSpPr>
          <p:cNvPr id="22" name="poc-acceptance">
            <a:extLst xmlns:a="http://schemas.openxmlformats.org/drawingml/2006/main">
              <a:ext uri="{FF2B5EF4-FFF2-40B4-BE49-F238E27FC236}">
                <a16:creationId xmlns:a16="http://schemas.microsoft.com/office/drawing/2014/main" id="{8F670F15-591B-4036-9293-7F64D176C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486400"/>
            <a:ext cx="92583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0614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poc-acceptance-text">
            <a:extLst xmlns:a="http://schemas.openxmlformats.org/drawingml/2006/main">
              <a:ext uri="{FF2B5EF4-FFF2-40B4-BE49-F238E27FC236}">
                <a16:creationId xmlns:a16="http://schemas.microsoft.com/office/drawing/2014/main" id="{0E90C993-EB94-42A7-B09C-2663737E1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619750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Critério de aceite = evidência observada, responsável identificado e custo projetado.</a:t>
            </a:r>
          </a:p>
        </p:txBody>
      </p:sp>
      <p:sp>
        <p:nvSpPr>
          <p:cNvPr id="24" name="footer-line-11">
            <a:extLst xmlns:a="http://schemas.openxmlformats.org/drawingml/2006/main">
              <a:ext uri="{FF2B5EF4-FFF2-40B4-BE49-F238E27FC236}">
                <a16:creationId xmlns:a16="http://schemas.microsoft.com/office/drawing/2014/main" id="{4970ED87-7253-4E9A-888F-8CF4FF14D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footer-brand-11">
            <a:extLst xmlns:a="http://schemas.openxmlformats.org/drawingml/2006/main">
              <a:ext uri="{FF2B5EF4-FFF2-40B4-BE49-F238E27FC236}">
                <a16:creationId xmlns:a16="http://schemas.microsoft.com/office/drawing/2014/main" id="{CD6DB02C-B0B9-44D7-AE8F-4BA4E6135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8190A3"/>
                </a:solidFill>
              </a:defRPr>
            </a:pPr>
            <a:r>
              <a:rPr sz="750" b="1">
                <a:solidFill>
                  <a:srgbClr val="8190A3"/>
                </a:solidFill>
              </a:rPr>
              <a:t>NUVIATECH  ·  IBM INSTANA  ·  OBSERVABILIDADE</a:t>
            </a:r>
          </a:p>
        </p:txBody>
      </p:sp>
      <p:sp>
        <p:nvSpPr>
          <p:cNvPr id="26" name="footer-page-11">
            <a:extLst xmlns:a="http://schemas.openxmlformats.org/drawingml/2006/main">
              <a:ext uri="{FF2B5EF4-FFF2-40B4-BE49-F238E27FC236}">
                <a16:creationId xmlns:a16="http://schemas.microsoft.com/office/drawing/2014/main" id="{CF23DA09-E376-4A3B-B1B3-DD41E8FBF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478FF"/>
                </a:solidFill>
              </a:defRPr>
            </a:pPr>
            <a:r>
              <a:rPr sz="750" b="1">
                <a:solidFill>
                  <a:srgbClr val="1478FF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90188576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14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aef26a57dcf477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decision-dark-field">
            <a:extLst xmlns:a="http://schemas.openxmlformats.org/drawingml/2006/main">
              <a:ext uri="{FF2B5EF4-FFF2-40B4-BE49-F238E27FC236}">
                <a16:creationId xmlns:a16="http://schemas.microsoft.com/office/drawing/2014/main" id="{419458A1-9554-443C-888F-E9F7BE11F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4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decision-eyebrow">
            <a:extLst xmlns:a="http://schemas.openxmlformats.org/drawingml/2006/main">
              <a:ext uri="{FF2B5EF4-FFF2-40B4-BE49-F238E27FC236}">
                <a16:creationId xmlns:a16="http://schemas.microsoft.com/office/drawing/2014/main" id="{C90E1D15-5FBA-4153-B100-8F70DB854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56B5FF"/>
                </a:solidFill>
              </a:defRPr>
            </a:pPr>
            <a:r>
              <a:rPr sz="1050" b="1">
                <a:solidFill>
                  <a:srgbClr val="56B5FF"/>
                </a:solidFill>
              </a:rPr>
              <a:t>PRÓXIMA DECISÃO</a:t>
            </a:r>
          </a:p>
        </p:txBody>
      </p:sp>
      <p:sp>
        <p:nvSpPr>
          <p:cNvPr id="4" name="decision-title">
            <a:extLst xmlns:a="http://schemas.openxmlformats.org/drawingml/2006/main">
              <a:ext uri="{FF2B5EF4-FFF2-40B4-BE49-F238E27FC236}">
                <a16:creationId xmlns:a16="http://schemas.microsoft.com/office/drawing/2014/main" id="{746E5176-4363-4F9E-B818-AAE090C2C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52550"/>
            <a:ext cx="5334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Autorizar uma</a:t>
            </a:r>
          </a:p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PoC IBM Instana</a:t>
            </a:r>
          </a:p>
        </p:txBody>
      </p:sp>
      <p:sp>
        <p:nvSpPr>
          <p:cNvPr id="5" name="decision-sub">
            <a:extLst xmlns:a="http://schemas.openxmlformats.org/drawingml/2006/main">
              <a:ext uri="{FF2B5EF4-FFF2-40B4-BE49-F238E27FC236}">
                <a16:creationId xmlns:a16="http://schemas.microsoft.com/office/drawing/2014/main" id="{DD8EC8B8-8996-4CFF-92E9-A4790193E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67050"/>
            <a:ext cx="5143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8CCBFF"/>
                </a:solidFill>
              </a:defRPr>
            </a:pPr>
            <a:r>
              <a:rPr sz="1875" b="1">
                <a:solidFill>
                  <a:srgbClr val="8CCBFF"/>
                </a:solidFill>
              </a:rPr>
              <a:t>Três workloads. Baseline atual. Cenários de falha reproduzíveis. Scorecard de 100 pontos.</a:t>
            </a:r>
          </a:p>
        </p:txBody>
      </p:sp>
      <p:sp>
        <p:nvSpPr>
          <p:cNvPr id="6" name="bullet-72-468">
            <a:extLst xmlns:a="http://schemas.openxmlformats.org/drawingml/2006/main">
              <a:ext uri="{FF2B5EF4-FFF2-40B4-BE49-F238E27FC236}">
                <a16:creationId xmlns:a16="http://schemas.microsoft.com/office/drawing/2014/main" id="{47BB3F7E-C0D2-4877-908E-D0D9278F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434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ullet-text-72-468">
            <a:extLst xmlns:a="http://schemas.openxmlformats.org/drawingml/2006/main">
              <a:ext uri="{FF2B5EF4-FFF2-40B4-BE49-F238E27FC236}">
                <a16:creationId xmlns:a16="http://schemas.microsoft.com/office/drawing/2014/main" id="{7122A044-79D5-4F1C-AC84-DFCCDDF06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57700"/>
            <a:ext cx="4895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9DC"/>
                </a:solidFill>
              </a:defRPr>
            </a:pPr>
            <a:r>
              <a:rPr sz="1350" b="0">
                <a:solidFill>
                  <a:srgbClr val="B8C9DC"/>
                </a:solidFill>
              </a:rPr>
              <a:t>Definir patrocinador e responsáveis técnicos</a:t>
            </a:r>
          </a:p>
        </p:txBody>
      </p:sp>
      <p:sp>
        <p:nvSpPr>
          <p:cNvPr id="8" name="bullet-72-516">
            <a:extLst xmlns:a="http://schemas.openxmlformats.org/drawingml/2006/main">
              <a:ext uri="{FF2B5EF4-FFF2-40B4-BE49-F238E27FC236}">
                <a16:creationId xmlns:a16="http://schemas.microsoft.com/office/drawing/2014/main" id="{16C8F84F-15C7-46DA-A8B2-EFABF8D54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006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ullet-text-72-516">
            <a:extLst xmlns:a="http://schemas.openxmlformats.org/drawingml/2006/main">
              <a:ext uri="{FF2B5EF4-FFF2-40B4-BE49-F238E27FC236}">
                <a16:creationId xmlns:a16="http://schemas.microsoft.com/office/drawing/2014/main" id="{2D4C94A4-2697-4106-BC9F-68A635AFD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914900"/>
            <a:ext cx="4895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9DC"/>
                </a:solidFill>
              </a:defRPr>
            </a:pPr>
            <a:r>
              <a:rPr sz="1350" b="0">
                <a:solidFill>
                  <a:srgbClr val="B8C9DC"/>
                </a:solidFill>
              </a:rPr>
              <a:t>Selecionar aplicações e integrações representativas</a:t>
            </a:r>
          </a:p>
        </p:txBody>
      </p:sp>
      <p:sp>
        <p:nvSpPr>
          <p:cNvPr id="10" name="bullet-72-564">
            <a:extLst xmlns:a="http://schemas.openxmlformats.org/drawingml/2006/main">
              <a:ext uri="{FF2B5EF4-FFF2-40B4-BE49-F238E27FC236}">
                <a16:creationId xmlns:a16="http://schemas.microsoft.com/office/drawing/2014/main" id="{192F6CCD-F5AC-4FFC-9145-97E9C9FF6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78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56B5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ullet-text-72-564">
            <a:extLst xmlns:a="http://schemas.openxmlformats.org/drawingml/2006/main">
              <a:ext uri="{FF2B5EF4-FFF2-40B4-BE49-F238E27FC236}">
                <a16:creationId xmlns:a16="http://schemas.microsoft.com/office/drawing/2014/main" id="{E6E3EBDB-3271-4428-BD06-785C9B8A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372100"/>
            <a:ext cx="48958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8C9DC"/>
                </a:solidFill>
              </a:defRPr>
            </a:pPr>
            <a:r>
              <a:rPr sz="1350" b="0">
                <a:solidFill>
                  <a:srgbClr val="B8C9DC"/>
                </a:solidFill>
              </a:rPr>
              <a:t>Aprovar critérios de aceite e modelo de TCO</a:t>
            </a:r>
          </a:p>
        </p:txBody>
      </p:sp>
      <p:sp>
        <p:nvSpPr>
          <p:cNvPr id="12" name="decision-cta">
            <a:extLst xmlns:a="http://schemas.openxmlformats.org/drawingml/2006/main">
              <a:ext uri="{FF2B5EF4-FFF2-40B4-BE49-F238E27FC236}">
                <a16:creationId xmlns:a16="http://schemas.microsoft.com/office/drawing/2014/main" id="{135565B8-ABBE-4C3B-8A24-0E3156B9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4724400"/>
            <a:ext cx="3848100" cy="9906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decision-cta-title">
            <a:extLst xmlns:a="http://schemas.openxmlformats.org/drawingml/2006/main">
              <a:ext uri="{FF2B5EF4-FFF2-40B4-BE49-F238E27FC236}">
                <a16:creationId xmlns:a16="http://schemas.microsoft.com/office/drawing/2014/main" id="{CB4F9BFA-B2EC-4BD0-B8A4-8DEC4BF4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497205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FFFFFF"/>
                </a:solidFill>
              </a:defRPr>
            </a:pPr>
            <a:r>
              <a:rPr sz="1650" b="1">
                <a:solidFill>
                  <a:srgbClr val="FFFFFF"/>
                </a:solidFill>
              </a:rPr>
              <a:t>Planejar a PoC com a NUVIATECH</a:t>
            </a:r>
          </a:p>
        </p:txBody>
      </p:sp>
      <p:sp>
        <p:nvSpPr>
          <p:cNvPr id="14" name="decision-cta-contact">
            <a:extLst xmlns:a="http://schemas.openxmlformats.org/drawingml/2006/main">
              <a:ext uri="{FF2B5EF4-FFF2-40B4-BE49-F238E27FC236}">
                <a16:creationId xmlns:a16="http://schemas.microsoft.com/office/drawing/2014/main" id="{FC9B0A64-0545-4CF7-9520-9F5C30371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5391150"/>
            <a:ext cx="320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75" b="0">
                <a:solidFill>
                  <a:srgbClr val="FFFFFF"/>
                </a:solidFill>
              </a:defRPr>
            </a:pPr>
            <a:r>
              <a:rPr sz="975" b="0">
                <a:solidFill>
                  <a:srgbClr val="FFFFFF"/>
                </a:solidFill>
              </a:rPr>
              <a:t>nuviatech.com.br  ·  contato@nuviatech.com.br</a:t>
            </a:r>
          </a:p>
        </p:txBody>
      </p:sp>
    </p:spTree>
    <p:extLst>
      <p:ext uri="{BB962C8B-B14F-4D97-AF65-F5344CB8AC3E}">
        <p14:creationId xmlns:p14="http://schemas.microsoft.com/office/powerpoint/2010/main" val="170761261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eyebrow-rule-Apêndice">
            <a:extLst xmlns:a="http://schemas.openxmlformats.org/drawingml/2006/main">
              <a:ext uri="{FF2B5EF4-FFF2-40B4-BE49-F238E27FC236}">
                <a16:creationId xmlns:a16="http://schemas.microsoft.com/office/drawing/2014/main" id="{6762A683-94EB-43B2-BBDF-C90474E68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"/>
            <a:ext cx="2667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eyebrow-Apêndice">
            <a:extLst xmlns:a="http://schemas.openxmlformats.org/drawingml/2006/main">
              <a:ext uri="{FF2B5EF4-FFF2-40B4-BE49-F238E27FC236}">
                <a16:creationId xmlns:a16="http://schemas.microsoft.com/office/drawing/2014/main" id="{915A80BB-A752-463C-B6EF-E981F1A8A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478FF"/>
                </a:solidFill>
              </a:defRPr>
            </a:pPr>
            <a:r>
              <a:rPr sz="1050" b="1">
                <a:solidFill>
                  <a:srgbClr val="1478FF"/>
                </a:solidFill>
              </a:rPr>
              <a:t>APÊNDICE</a:t>
            </a:r>
          </a:p>
        </p:txBody>
      </p:sp>
      <p:sp>
        <p:nvSpPr>
          <p:cNvPr id="3" name="title-Fontes e premissas da recomendação">
            <a:extLst xmlns:a="http://schemas.openxmlformats.org/drawingml/2006/main">
              <a:ext uri="{FF2B5EF4-FFF2-40B4-BE49-F238E27FC236}">
                <a16:creationId xmlns:a16="http://schemas.microsoft.com/office/drawing/2014/main" id="{E3EBD7E0-6547-4295-BDCE-2CCFB69A3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76300"/>
            <a:ext cx="10820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0243F"/>
                </a:solidFill>
              </a:defRPr>
            </a:pPr>
            <a:r>
              <a:rPr sz="3000" b="1">
                <a:solidFill>
                  <a:srgbClr val="10243F"/>
                </a:solidFill>
              </a:rPr>
              <a:t>Fontes e premissas da recomendação</a:t>
            </a:r>
          </a:p>
        </p:txBody>
      </p:sp>
      <p:sp>
        <p:nvSpPr>
          <p:cNvPr id="4" name="subtitle-Fontes e premissas da recomendação">
            <a:extLst xmlns:a="http://schemas.openxmlformats.org/drawingml/2006/main">
              <a:ext uri="{FF2B5EF4-FFF2-40B4-BE49-F238E27FC236}">
                <a16:creationId xmlns:a16="http://schemas.microsoft.com/office/drawing/2014/main" id="{9E76852A-3124-4D28-AE8C-821045848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19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57C"/>
                </a:solidFill>
              </a:defRPr>
            </a:pPr>
            <a:r>
              <a:rPr sz="1350" b="0">
                <a:solidFill>
                  <a:srgbClr val="52657C"/>
                </a:solidFill>
              </a:rPr>
              <a:t>Pesquisa verificada em 30 de agosto de 2026. Links completos permanecem nas notas do apresentador.</a:t>
            </a:r>
          </a:p>
        </p:txBody>
      </p:sp>
      <p:sp>
        <p:nvSpPr>
          <p:cNvPr id="5" name="source-col-left-title">
            <a:extLst xmlns:a="http://schemas.openxmlformats.org/drawingml/2006/main">
              <a:ext uri="{FF2B5EF4-FFF2-40B4-BE49-F238E27FC236}">
                <a16:creationId xmlns:a16="http://schemas.microsoft.com/office/drawing/2014/main" id="{C79D7E21-78C7-430D-81FB-D4E331C5B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428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478FF"/>
                </a:solidFill>
              </a:defRPr>
            </a:pPr>
            <a:r>
              <a:rPr sz="975" b="1">
                <a:solidFill>
                  <a:srgbClr val="1478FF"/>
                </a:solidFill>
              </a:rPr>
              <a:t>IBM E INSTANA</a:t>
            </a:r>
          </a:p>
        </p:txBody>
      </p:sp>
      <p:sp>
        <p:nvSpPr>
          <p:cNvPr id="6" name="bullet-72-292">
            <a:extLst xmlns:a="http://schemas.openxmlformats.org/drawingml/2006/main">
              <a:ext uri="{FF2B5EF4-FFF2-40B4-BE49-F238E27FC236}">
                <a16:creationId xmlns:a16="http://schemas.microsoft.com/office/drawing/2014/main" id="{E4A93B75-0E27-4E84-ABEB-5F4BC14CE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670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bullet-text-72-292">
            <a:extLst xmlns:a="http://schemas.openxmlformats.org/drawingml/2006/main">
              <a:ext uri="{FF2B5EF4-FFF2-40B4-BE49-F238E27FC236}">
                <a16:creationId xmlns:a16="http://schemas.microsoft.com/office/drawing/2014/main" id="{99239C62-5147-4558-843B-AC1125CA8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78130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IBM Instana — produto e capacidades</a:t>
            </a:r>
          </a:p>
        </p:txBody>
      </p:sp>
      <p:sp>
        <p:nvSpPr>
          <p:cNvPr id="8" name="bullet-72-334">
            <a:extLst xmlns:a="http://schemas.openxmlformats.org/drawingml/2006/main">
              <a:ext uri="{FF2B5EF4-FFF2-40B4-BE49-F238E27FC236}">
                <a16:creationId xmlns:a16="http://schemas.microsoft.com/office/drawing/2014/main" id="{502314F8-D6F3-44A7-BBB8-032D832D7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670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bullet-text-72-334">
            <a:extLst xmlns:a="http://schemas.openxmlformats.org/drawingml/2006/main">
              <a:ext uri="{FF2B5EF4-FFF2-40B4-BE49-F238E27FC236}">
                <a16:creationId xmlns:a16="http://schemas.microsoft.com/office/drawing/2014/main" id="{12646E02-FEA6-44BE-A8AF-2D7943E2D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18135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IBM Instana — preços no Brasil</a:t>
            </a:r>
          </a:p>
        </p:txBody>
      </p:sp>
      <p:sp>
        <p:nvSpPr>
          <p:cNvPr id="10" name="bullet-72-376">
            <a:extLst xmlns:a="http://schemas.openxmlformats.org/drawingml/2006/main">
              <a:ext uri="{FF2B5EF4-FFF2-40B4-BE49-F238E27FC236}">
                <a16:creationId xmlns:a16="http://schemas.microsoft.com/office/drawing/2014/main" id="{9A5C54AE-E831-4180-87CB-F5BC42572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bullet-text-72-376">
            <a:extLst xmlns:a="http://schemas.openxmlformats.org/drawingml/2006/main">
              <a:ext uri="{FF2B5EF4-FFF2-40B4-BE49-F238E27FC236}">
                <a16:creationId xmlns:a16="http://schemas.microsoft.com/office/drawing/2014/main" id="{2854F70F-2270-4E5F-B28F-D280DBB9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58140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IBM Docs — About Instana</a:t>
            </a:r>
          </a:p>
        </p:txBody>
      </p:sp>
      <p:sp>
        <p:nvSpPr>
          <p:cNvPr id="12" name="bullet-72-418">
            <a:extLst xmlns:a="http://schemas.openxmlformats.org/drawingml/2006/main">
              <a:ext uri="{FF2B5EF4-FFF2-40B4-BE49-F238E27FC236}">
                <a16:creationId xmlns:a16="http://schemas.microsoft.com/office/drawing/2014/main" id="{FD50E125-3744-4D5A-A9E8-E9AC5E907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671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bullet-text-72-418">
            <a:extLst xmlns:a="http://schemas.openxmlformats.org/drawingml/2006/main">
              <a:ext uri="{FF2B5EF4-FFF2-40B4-BE49-F238E27FC236}">
                <a16:creationId xmlns:a16="http://schemas.microsoft.com/office/drawing/2014/main" id="{219FF356-8DD3-41F3-918C-CCF9090A4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98145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IBM Docs — tipos de agente</a:t>
            </a:r>
          </a:p>
        </p:txBody>
      </p:sp>
      <p:sp>
        <p:nvSpPr>
          <p:cNvPr id="14" name="bullet-72-460">
            <a:extLst xmlns:a="http://schemas.openxmlformats.org/drawingml/2006/main">
              <a:ext uri="{FF2B5EF4-FFF2-40B4-BE49-F238E27FC236}">
                <a16:creationId xmlns:a16="http://schemas.microsoft.com/office/drawing/2014/main" id="{6D637EC2-A820-457B-BB6B-D8F56ED4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672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bullet-text-72-460">
            <a:extLst xmlns:a="http://schemas.openxmlformats.org/drawingml/2006/main">
              <a:ext uri="{FF2B5EF4-FFF2-40B4-BE49-F238E27FC236}">
                <a16:creationId xmlns:a16="http://schemas.microsoft.com/office/drawing/2014/main" id="{ABA27116-CE12-469E-AACB-0DA64A44C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38150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IBM Docs — OpenTelemetry</a:t>
            </a:r>
          </a:p>
        </p:txBody>
      </p:sp>
      <p:sp>
        <p:nvSpPr>
          <p:cNvPr id="16" name="bullet-72-502">
            <a:extLst xmlns:a="http://schemas.openxmlformats.org/drawingml/2006/main">
              <a:ext uri="{FF2B5EF4-FFF2-40B4-BE49-F238E27FC236}">
                <a16:creationId xmlns:a16="http://schemas.microsoft.com/office/drawing/2014/main" id="{BF9294B0-E496-4A0B-BA7B-054829147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672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bullet-text-72-502">
            <a:extLst xmlns:a="http://schemas.openxmlformats.org/drawingml/2006/main">
              <a:ext uri="{FF2B5EF4-FFF2-40B4-BE49-F238E27FC236}">
                <a16:creationId xmlns:a16="http://schemas.microsoft.com/office/drawing/2014/main" id="{973582F1-6928-420A-9627-079958F59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78155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IBM — State of Oregon OIS</a:t>
            </a:r>
          </a:p>
        </p:txBody>
      </p:sp>
      <p:sp>
        <p:nvSpPr>
          <p:cNvPr id="18" name="bullet-72-544">
            <a:extLst xmlns:a="http://schemas.openxmlformats.org/drawingml/2006/main">
              <a:ext uri="{FF2B5EF4-FFF2-40B4-BE49-F238E27FC236}">
                <a16:creationId xmlns:a16="http://schemas.microsoft.com/office/drawing/2014/main" id="{01781455-C4D2-4D02-B738-A7D9DC2AE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673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147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bullet-text-72-544">
            <a:extLst xmlns:a="http://schemas.openxmlformats.org/drawingml/2006/main">
              <a:ext uri="{FF2B5EF4-FFF2-40B4-BE49-F238E27FC236}">
                <a16:creationId xmlns:a16="http://schemas.microsoft.com/office/drawing/2014/main" id="{A3EA102C-0F9C-4F74-9B97-CC1A31B82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18160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IBM Instana — documentação técnica</a:t>
            </a:r>
          </a:p>
        </p:txBody>
      </p:sp>
      <p:sp>
        <p:nvSpPr>
          <p:cNvPr id="20" name="source-col-right-title">
            <a:extLst xmlns:a="http://schemas.openxmlformats.org/drawingml/2006/main">
              <a:ext uri="{FF2B5EF4-FFF2-40B4-BE49-F238E27FC236}">
                <a16:creationId xmlns:a16="http://schemas.microsoft.com/office/drawing/2014/main" id="{918BB5B1-8E3B-4DF1-8DE0-976B15C3C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381250"/>
            <a:ext cx="476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6758A"/>
                </a:solidFill>
              </a:defRPr>
            </a:pPr>
            <a:r>
              <a:rPr sz="975" b="1">
                <a:solidFill>
                  <a:srgbClr val="66758A"/>
                </a:solidFill>
              </a:rPr>
              <a:t>EVIDÊNCIAS E MÉTODO</a:t>
            </a:r>
          </a:p>
        </p:txBody>
      </p:sp>
      <p:sp>
        <p:nvSpPr>
          <p:cNvPr id="21" name="bullet-650-292">
            <a:extLst xmlns:a="http://schemas.openxmlformats.org/drawingml/2006/main">
              <a:ext uri="{FF2B5EF4-FFF2-40B4-BE49-F238E27FC236}">
                <a16:creationId xmlns:a16="http://schemas.microsoft.com/office/drawing/2014/main" id="{A959434E-5B7B-4662-8013-7907575BF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8670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6675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bullet-text-650-292">
            <a:extLst xmlns:a="http://schemas.openxmlformats.org/drawingml/2006/main">
              <a:ext uri="{FF2B5EF4-FFF2-40B4-BE49-F238E27FC236}">
                <a16:creationId xmlns:a16="http://schemas.microsoft.com/office/drawing/2014/main" id="{0B15DD34-C23D-4F23-81F0-64F7B9AB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78130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G2 — avaliações do IBM Instana</a:t>
            </a:r>
          </a:p>
        </p:txBody>
      </p:sp>
      <p:sp>
        <p:nvSpPr>
          <p:cNvPr id="23" name="bullet-650-334">
            <a:extLst xmlns:a="http://schemas.openxmlformats.org/drawingml/2006/main">
              <a:ext uri="{FF2B5EF4-FFF2-40B4-BE49-F238E27FC236}">
                <a16:creationId xmlns:a16="http://schemas.microsoft.com/office/drawing/2014/main" id="{A35A289C-F763-4E20-A1ED-B7B6CE4F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2670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6675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bullet-text-650-334">
            <a:extLst xmlns:a="http://schemas.openxmlformats.org/drawingml/2006/main">
              <a:ext uri="{FF2B5EF4-FFF2-40B4-BE49-F238E27FC236}">
                <a16:creationId xmlns:a16="http://schemas.microsoft.com/office/drawing/2014/main" id="{AE682113-64D2-4AB2-8D15-D25F85AFC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18135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Métricas do caso State of Oregon OIS</a:t>
            </a:r>
          </a:p>
        </p:txBody>
      </p:sp>
      <p:sp>
        <p:nvSpPr>
          <p:cNvPr id="25" name="bullet-650-376">
            <a:extLst xmlns:a="http://schemas.openxmlformats.org/drawingml/2006/main">
              <a:ext uri="{FF2B5EF4-FFF2-40B4-BE49-F238E27FC236}">
                <a16:creationId xmlns:a16="http://schemas.microsoft.com/office/drawing/2014/main" id="{AA937814-9069-4C5B-AFC5-10081A4FE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6671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6675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bullet-text-650-376">
            <a:extLst xmlns:a="http://schemas.openxmlformats.org/drawingml/2006/main">
              <a:ext uri="{FF2B5EF4-FFF2-40B4-BE49-F238E27FC236}">
                <a16:creationId xmlns:a16="http://schemas.microsoft.com/office/drawing/2014/main" id="{0030FE73-7F1C-4FF2-A6E0-FD5A96F8F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58140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Modelo de atendimento NUVIATECH</a:t>
            </a:r>
          </a:p>
        </p:txBody>
      </p:sp>
      <p:sp>
        <p:nvSpPr>
          <p:cNvPr id="27" name="bullet-650-418">
            <a:extLst xmlns:a="http://schemas.openxmlformats.org/drawingml/2006/main">
              <a:ext uri="{FF2B5EF4-FFF2-40B4-BE49-F238E27FC236}">
                <a16:creationId xmlns:a16="http://schemas.microsoft.com/office/drawing/2014/main" id="{B1EACDCA-E675-4FEB-94AE-EC25F21BD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671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6675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bullet-text-650-418">
            <a:extLst xmlns:a="http://schemas.openxmlformats.org/drawingml/2006/main">
              <a:ext uri="{FF2B5EF4-FFF2-40B4-BE49-F238E27FC236}">
                <a16:creationId xmlns:a16="http://schemas.microsoft.com/office/drawing/2014/main" id="{9B04311D-61F6-4579-A23F-200910168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98145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Cenário de TCO em 36 meses</a:t>
            </a:r>
          </a:p>
        </p:txBody>
      </p:sp>
      <p:sp>
        <p:nvSpPr>
          <p:cNvPr id="29" name="bullet-650-460">
            <a:extLst xmlns:a="http://schemas.openxmlformats.org/drawingml/2006/main">
              <a:ext uri="{FF2B5EF4-FFF2-40B4-BE49-F238E27FC236}">
                <a16:creationId xmlns:a16="http://schemas.microsoft.com/office/drawing/2014/main" id="{77FD2192-2912-46FA-9981-13B4AA449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6722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6675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bullet-text-650-460">
            <a:extLst xmlns:a="http://schemas.openxmlformats.org/drawingml/2006/main">
              <a:ext uri="{FF2B5EF4-FFF2-40B4-BE49-F238E27FC236}">
                <a16:creationId xmlns:a16="http://schemas.microsoft.com/office/drawing/2014/main" id="{04D2CD52-3305-438C-BCE8-73C550EF4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38150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Critérios de aceite da prova de conceito</a:t>
            </a:r>
          </a:p>
        </p:txBody>
      </p:sp>
      <p:sp>
        <p:nvSpPr>
          <p:cNvPr id="31" name="bullet-650-502">
            <a:extLst xmlns:a="http://schemas.openxmlformats.org/drawingml/2006/main">
              <a:ext uri="{FF2B5EF4-FFF2-40B4-BE49-F238E27FC236}">
                <a16:creationId xmlns:a16="http://schemas.microsoft.com/office/drawing/2014/main" id="{4E35C1BE-E7E7-4620-81D6-91B8BB7C5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867275"/>
            <a:ext cx="104775" cy="104775"/>
          </a:xfrm>
          <a:prstGeom xmlns:a="http://schemas.openxmlformats.org/drawingml/2006/main" prst="roundRect">
            <a:avLst>
              <a:gd name="adj" fmla="val 45455"/>
            </a:avLst>
          </a:prstGeom>
          <a:solidFill xmlns:a="http://schemas.openxmlformats.org/drawingml/2006/main">
            <a:srgbClr val="66758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bullet-text-650-502">
            <a:extLst xmlns:a="http://schemas.openxmlformats.org/drawingml/2006/main">
              <a:ext uri="{FF2B5EF4-FFF2-40B4-BE49-F238E27FC236}">
                <a16:creationId xmlns:a16="http://schemas.microsoft.com/office/drawing/2014/main" id="{481E861D-990C-4324-9B40-066CCB94C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781550"/>
            <a:ext cx="4514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2657C"/>
                </a:solidFill>
              </a:defRPr>
            </a:pPr>
            <a:r>
              <a:rPr sz="1200" b="0">
                <a:solidFill>
                  <a:srgbClr val="52657C"/>
                </a:solidFill>
              </a:rPr>
              <a:t>Scorecard e interpretação NUVIATECH</a:t>
            </a:r>
          </a:p>
        </p:txBody>
      </p:sp>
      <p:sp>
        <p:nvSpPr>
          <p:cNvPr id="33" name="source-caveat">
            <a:extLst xmlns:a="http://schemas.openxmlformats.org/drawingml/2006/main">
              <a:ext uri="{FF2B5EF4-FFF2-40B4-BE49-F238E27FC236}">
                <a16:creationId xmlns:a16="http://schemas.microsoft.com/office/drawing/2014/main" id="{119F2BBB-540B-40EE-B322-077E9EDF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34050"/>
            <a:ext cx="10820400" cy="457200"/>
          </a:xfrm>
          <a:prstGeom xmlns:a="http://schemas.openxmlformats.org/drawingml/2006/main" prst="roundRect">
            <a:avLst>
              <a:gd name="adj" fmla="val 20833"/>
            </a:avLst>
          </a:prstGeom>
          <a:solidFill xmlns:a="http://schemas.openxmlformats.org/drawingml/2006/main">
            <a:srgbClr val="EAF2F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source-caveat-text">
            <a:extLst xmlns:a="http://schemas.openxmlformats.org/drawingml/2006/main">
              <a:ext uri="{FF2B5EF4-FFF2-40B4-BE49-F238E27FC236}">
                <a16:creationId xmlns:a16="http://schemas.microsoft.com/office/drawing/2014/main" id="{EA3C00B7-4B0A-4853-B90E-D2F180C6D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857875"/>
            <a:ext cx="1028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10243F"/>
                </a:solidFill>
              </a:defRPr>
            </a:pPr>
            <a:r>
              <a:rPr sz="1200" b="0">
                <a:solidFill>
                  <a:srgbClr val="10243F"/>
                </a:solidFill>
              </a:rPr>
              <a:t>Avaliações são sinais de experiência; casos documentados não são garantias; preços públicos não substituem proposta e sizing.</a:t>
            </a:r>
          </a:p>
        </p:txBody>
      </p:sp>
      <p:sp>
        <p:nvSpPr>
          <p:cNvPr id="35" name="footer-line-13">
            <a:extLst xmlns:a="http://schemas.openxmlformats.org/drawingml/2006/main">
              <a:ext uri="{FF2B5EF4-FFF2-40B4-BE49-F238E27FC236}">
                <a16:creationId xmlns:a16="http://schemas.microsoft.com/office/drawing/2014/main" id="{CCBAC4CE-0DB4-49B8-BB33-A21733FE4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E1E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footer-brand-13">
            <a:extLst xmlns:a="http://schemas.openxmlformats.org/drawingml/2006/main">
              <a:ext uri="{FF2B5EF4-FFF2-40B4-BE49-F238E27FC236}">
                <a16:creationId xmlns:a16="http://schemas.microsoft.com/office/drawing/2014/main" id="{BCDDBFCD-1E85-477E-8155-EC62BF142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960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750" b="1">
                <a:solidFill>
                  <a:srgbClr val="8190A3"/>
                </a:solidFill>
              </a:defRPr>
            </a:pPr>
            <a:r>
              <a:rPr sz="750" b="1">
                <a:solidFill>
                  <a:srgbClr val="8190A3"/>
                </a:solidFill>
              </a:rPr>
              <a:t>NUVIATECH  ·  IBM INSTANA  ·  OBSERVABILIDADE</a:t>
            </a:r>
          </a:p>
        </p:txBody>
      </p:sp>
      <p:sp>
        <p:nvSpPr>
          <p:cNvPr id="37" name="footer-page-13">
            <a:extLst xmlns:a="http://schemas.openxmlformats.org/drawingml/2006/main">
              <a:ext uri="{FF2B5EF4-FFF2-40B4-BE49-F238E27FC236}">
                <a16:creationId xmlns:a16="http://schemas.microsoft.com/office/drawing/2014/main" id="{9223FCF3-B50B-4C92-B99A-4EE6C0EE0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86525"/>
            <a:ext cx="457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1478FF"/>
                </a:solidFill>
              </a:defRPr>
            </a:pPr>
            <a:r>
              <a:rPr sz="750" b="1">
                <a:solidFill>
                  <a:srgbClr val="1478FF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5885013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2026-08-30T17:23:43.5300000Z</dcterms:created>
  <dcterms:modified xsi:type="dcterms:W3CDTF">2026-08-30T17:23:43.5300000Z</dcterms:modified>
</coreProperties>
</file>